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463" r:id="rId2"/>
    <p:sldId id="464" r:id="rId3"/>
    <p:sldId id="261" r:id="rId4"/>
    <p:sldId id="262" r:id="rId5"/>
    <p:sldId id="465" r:id="rId6"/>
    <p:sldId id="459" r:id="rId7"/>
    <p:sldId id="385" r:id="rId8"/>
    <p:sldId id="703" r:id="rId9"/>
    <p:sldId id="295" r:id="rId10"/>
    <p:sldId id="575" r:id="rId11"/>
    <p:sldId id="263" r:id="rId12"/>
    <p:sldId id="333" r:id="rId13"/>
    <p:sldId id="319" r:id="rId14"/>
    <p:sldId id="334" r:id="rId15"/>
    <p:sldId id="541" r:id="rId16"/>
    <p:sldId id="338" r:id="rId17"/>
    <p:sldId id="660" r:id="rId18"/>
    <p:sldId id="257" r:id="rId19"/>
    <p:sldId id="310" r:id="rId20"/>
    <p:sldId id="469" r:id="rId21"/>
    <p:sldId id="681" r:id="rId22"/>
    <p:sldId id="479" r:id="rId23"/>
    <p:sldId id="470" r:id="rId24"/>
    <p:sldId id="473" r:id="rId25"/>
    <p:sldId id="474" r:id="rId26"/>
    <p:sldId id="468" r:id="rId27"/>
    <p:sldId id="456" r:id="rId28"/>
    <p:sldId id="336" r:id="rId29"/>
    <p:sldId id="325" r:id="rId30"/>
    <p:sldId id="547" r:id="rId31"/>
    <p:sldId id="312" r:id="rId32"/>
    <p:sldId id="313" r:id="rId33"/>
    <p:sldId id="480" r:id="rId34"/>
    <p:sldId id="322" r:id="rId35"/>
    <p:sldId id="256" r:id="rId36"/>
    <p:sldId id="264" r:id="rId37"/>
    <p:sldId id="454" r:id="rId38"/>
    <p:sldId id="266" r:id="rId39"/>
    <p:sldId id="267" r:id="rId40"/>
    <p:sldId id="702" r:id="rId41"/>
    <p:sldId id="655" r:id="rId42"/>
    <p:sldId id="268" r:id="rId43"/>
    <p:sldId id="269" r:id="rId44"/>
    <p:sldId id="413" r:id="rId45"/>
    <p:sldId id="559" r:id="rId46"/>
    <p:sldId id="560" r:id="rId47"/>
    <p:sldId id="561" r:id="rId48"/>
    <p:sldId id="438" r:id="rId49"/>
    <p:sldId id="439" r:id="rId50"/>
    <p:sldId id="440" r:id="rId51"/>
    <p:sldId id="441" r:id="rId52"/>
    <p:sldId id="442" r:id="rId53"/>
    <p:sldId id="443" r:id="rId54"/>
    <p:sldId id="562" r:id="rId55"/>
    <p:sldId id="557" r:id="rId56"/>
    <p:sldId id="558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63" r:id="rId69"/>
    <p:sldId id="563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2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DA7"/>
    <a:srgbClr val="0E75B0"/>
    <a:srgbClr val="E6DAB4"/>
    <a:srgbClr val="656161"/>
    <a:srgbClr val="080606"/>
    <a:srgbClr val="FF692E"/>
    <a:srgbClr val="669ACC"/>
    <a:srgbClr val="8CB4BC"/>
    <a:srgbClr val="8FB4BD"/>
    <a:srgbClr val="EDE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84"/>
        <p:guide pos="29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2" d="100"/>
        <a:sy n="62" d="100"/>
      </p:scale>
      <p:origin x="0" y="-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3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899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6988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37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3BEDF9EE-5C4E-43AB-B353-18A4994DCB32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AAC9210F-C79B-46EC-99F5-7372CEA3D6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10.png"/><Relationship Id="rId5" Type="http://schemas.openxmlformats.org/officeDocument/2006/relationships/image" Target="../media/image64.png"/><Relationship Id="rId10" Type="http://schemas.openxmlformats.org/officeDocument/2006/relationships/image" Target="../media/image54.png"/><Relationship Id="rId4" Type="http://schemas.openxmlformats.org/officeDocument/2006/relationships/image" Target="../media/image63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6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52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eg"/><Relationship Id="rId11" Type="http://schemas.openxmlformats.org/officeDocument/2006/relationships/image" Target="../media/image75.jpeg"/><Relationship Id="rId5" Type="http://schemas.openxmlformats.org/officeDocument/2006/relationships/image" Target="../media/image71.png"/><Relationship Id="rId10" Type="http://schemas.openxmlformats.org/officeDocument/2006/relationships/image" Target="../media/image51.png"/><Relationship Id="rId4" Type="http://schemas.openxmlformats.org/officeDocument/2006/relationships/image" Target="../media/image70.png"/><Relationship Id="rId9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2.png"/><Relationship Id="rId18" Type="http://schemas.openxmlformats.org/officeDocument/2006/relationships/image" Target="../media/image107.jpeg"/><Relationship Id="rId3" Type="http://schemas.openxmlformats.org/officeDocument/2006/relationships/image" Target="../media/image92.gif"/><Relationship Id="rId7" Type="http://schemas.openxmlformats.org/officeDocument/2006/relationships/image" Target="../media/image96.png"/><Relationship Id="rId12" Type="http://schemas.openxmlformats.org/officeDocument/2006/relationships/image" Target="../media/image101.jpeg"/><Relationship Id="rId17" Type="http://schemas.openxmlformats.org/officeDocument/2006/relationships/image" Target="../media/image106.jpeg"/><Relationship Id="rId2" Type="http://schemas.openxmlformats.org/officeDocument/2006/relationships/image" Target="../media/image10.png"/><Relationship Id="rId16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jpeg"/><Relationship Id="rId10" Type="http://schemas.openxmlformats.org/officeDocument/2006/relationships/image" Target="../media/image99.jpeg"/><Relationship Id="rId19" Type="http://schemas.openxmlformats.org/officeDocument/2006/relationships/image" Target="../media/image108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Relationship Id="rId14" Type="http://schemas.openxmlformats.org/officeDocument/2006/relationships/image" Target="../media/image10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:\BirlaHospicon Work\PPT page\BirlaHospicon page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3048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0921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br>
              <a:rPr lang="en-US" sz="2800" b="1" cap="all" dirty="0"/>
            </a:br>
            <a:br>
              <a:rPr lang="en-US" sz="2800" b="1" cap="all" dirty="0"/>
            </a:b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Birlamedisoft Medical Product Range</a:t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191000" cy="5791200"/>
          </a:xfrm>
        </p:spPr>
        <p:txBody>
          <a:bodyPr/>
          <a:lstStyle/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 Speciality Hospital Information Management System.   (HIMS)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Hospital Management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Blood Bank Management System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Diagnostics Management System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 Management System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Radiology Management System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Pharmacy Management System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Clinic Management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Drug Interaction management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OPD Management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IPD Management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Histopathology Management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Gyneacology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Pediatrics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management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Ophthalmology Management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Dentistry Management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32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Polyclinic Management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2226" name="AutoShape 95" descr="products"/>
          <p:cNvSpPr>
            <a:spLocks noChangeArrowheads="1"/>
          </p:cNvSpPr>
          <p:nvPr/>
        </p:nvSpPr>
        <p:spPr bwMode="auto">
          <a:xfrm>
            <a:off x="5029200" y="914400"/>
            <a:ext cx="3743325" cy="5105400"/>
          </a:xfrm>
          <a:prstGeom prst="roundRect">
            <a:avLst>
              <a:gd name="adj" fmla="val 6884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solidFill>
              <a:srgbClr val="548DD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7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03848" y="18415"/>
            <a:ext cx="871728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Objectives of Hospital Computerization</a:t>
            </a:r>
            <a:endParaRPr lang="en-US" altLang="en-US" sz="3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50010" y="1016635"/>
            <a:ext cx="2438400" cy="175260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30" name="Content Placeholder 2" descr="1639273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10" y="1162685"/>
            <a:ext cx="1572260" cy="1015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Text Box 30"/>
          <p:cNvSpPr txBox="1"/>
          <p:nvPr/>
        </p:nvSpPr>
        <p:spPr>
          <a:xfrm>
            <a:off x="1510665" y="2294890"/>
            <a:ext cx="21951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Improves efficiency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77815" y="4939665"/>
            <a:ext cx="2438400" cy="175260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3" name="Rectangle 32"/>
          <p:cNvSpPr/>
          <p:nvPr/>
        </p:nvSpPr>
        <p:spPr>
          <a:xfrm>
            <a:off x="1350010" y="4939665"/>
            <a:ext cx="2438400" cy="175260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4" name="Rectangle 33"/>
          <p:cNvSpPr/>
          <p:nvPr/>
        </p:nvSpPr>
        <p:spPr>
          <a:xfrm>
            <a:off x="5377815" y="2962910"/>
            <a:ext cx="2438400" cy="175260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5" name="Rectangle 34"/>
          <p:cNvSpPr/>
          <p:nvPr/>
        </p:nvSpPr>
        <p:spPr>
          <a:xfrm>
            <a:off x="1350010" y="2962910"/>
            <a:ext cx="2438400" cy="175260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36" name="Rectangle 35"/>
          <p:cNvSpPr/>
          <p:nvPr/>
        </p:nvSpPr>
        <p:spPr>
          <a:xfrm>
            <a:off x="5377815" y="1016635"/>
            <a:ext cx="2438400" cy="175260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37" name="Picture 36" descr="v-anywhe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075" y="1162685"/>
            <a:ext cx="1132205" cy="1132205"/>
          </a:xfrm>
          <a:prstGeom prst="rect">
            <a:avLst/>
          </a:prstGeom>
        </p:spPr>
      </p:pic>
      <p:sp>
        <p:nvSpPr>
          <p:cNvPr id="38" name="Text Box 37"/>
          <p:cNvSpPr txBox="1"/>
          <p:nvPr/>
        </p:nvSpPr>
        <p:spPr>
          <a:xfrm>
            <a:off x="5803265" y="2294890"/>
            <a:ext cx="21951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Reducing Cost</a:t>
            </a:r>
          </a:p>
        </p:txBody>
      </p:sp>
      <p:pic>
        <p:nvPicPr>
          <p:cNvPr id="39" name="Picture 38" descr="Paper-Less-Less-Pap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45" y="3039110"/>
            <a:ext cx="1394460" cy="1285240"/>
          </a:xfrm>
          <a:prstGeom prst="rect">
            <a:avLst/>
          </a:prstGeom>
        </p:spPr>
      </p:pic>
      <p:sp>
        <p:nvSpPr>
          <p:cNvPr id="40" name="Text Box 39"/>
          <p:cNvSpPr txBox="1"/>
          <p:nvPr/>
        </p:nvSpPr>
        <p:spPr>
          <a:xfrm>
            <a:off x="1534160" y="4324350"/>
            <a:ext cx="21951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Less Paper Work</a:t>
            </a:r>
          </a:p>
        </p:txBody>
      </p:sp>
      <p:pic>
        <p:nvPicPr>
          <p:cNvPr id="41" name="Picture 40" descr="6112097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220" y="3039110"/>
            <a:ext cx="1098550" cy="1014095"/>
          </a:xfrm>
          <a:prstGeom prst="rect">
            <a:avLst/>
          </a:prstGeom>
        </p:spPr>
      </p:pic>
      <p:sp>
        <p:nvSpPr>
          <p:cNvPr id="42" name="Text Box 41"/>
          <p:cNvSpPr txBox="1"/>
          <p:nvPr/>
        </p:nvSpPr>
        <p:spPr>
          <a:xfrm>
            <a:off x="5530215" y="4095750"/>
            <a:ext cx="219519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Information on one touch</a:t>
            </a:r>
          </a:p>
        </p:txBody>
      </p:sp>
      <p:pic>
        <p:nvPicPr>
          <p:cNvPr id="43" name="Picture 42" descr="4772037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515" y="5015865"/>
            <a:ext cx="1039495" cy="1039495"/>
          </a:xfrm>
          <a:prstGeom prst="rect">
            <a:avLst/>
          </a:prstGeom>
        </p:spPr>
      </p:pic>
      <p:sp>
        <p:nvSpPr>
          <p:cNvPr id="44" name="Text Box 43"/>
          <p:cNvSpPr txBox="1"/>
          <p:nvPr/>
        </p:nvSpPr>
        <p:spPr>
          <a:xfrm>
            <a:off x="1534160" y="6052185"/>
            <a:ext cx="223837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Access information anywhere anytime</a:t>
            </a:r>
          </a:p>
        </p:txBody>
      </p:sp>
      <p:pic>
        <p:nvPicPr>
          <p:cNvPr id="45" name="Picture 44" descr="240_F_116698380_hEkKdDpfPprl62Eu6jGdFLwA8J7Fh2M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635" y="5010150"/>
            <a:ext cx="1823085" cy="119443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5530215" y="6052185"/>
            <a:ext cx="219519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Digitally connected healthcare network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4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pic>
        <p:nvPicPr>
          <p:cNvPr id="2" name="Content Placeholder 1" descr="240_F_65456137_T14H7SvlrN6MnBgsLca346sOIfOBsT1C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400" y="2867660"/>
            <a:ext cx="4698683" cy="3524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538" y="1857375"/>
            <a:ext cx="8416290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Current Healthcare Scenario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8465" y="2867660"/>
            <a:ext cx="8383905" cy="0"/>
          </a:xfrm>
          <a:prstGeom prst="straightConnector1">
            <a:avLst/>
          </a:prstGeom>
          <a:ln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imgpsh_fullsize (11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400" y="43815"/>
            <a:ext cx="9155430" cy="682498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270760" y="1524000"/>
            <a:ext cx="1463040" cy="71818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47055" y="1342390"/>
            <a:ext cx="1287145" cy="41021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553210" y="3193415"/>
            <a:ext cx="0" cy="149987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18055" y="2514600"/>
            <a:ext cx="5173345" cy="246507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66340" y="5605780"/>
            <a:ext cx="1381760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86705" y="4184650"/>
            <a:ext cx="1467485" cy="84709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647055" y="4693285"/>
            <a:ext cx="1473835" cy="85090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95545" y="2268220"/>
            <a:ext cx="2014855" cy="1541780"/>
          </a:xfrm>
          <a:prstGeom prst="straightConnector1">
            <a:avLst/>
          </a:prstGeom>
          <a:ln w="31750">
            <a:solidFill>
              <a:srgbClr val="C0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244725" y="3962400"/>
            <a:ext cx="4689475" cy="1082675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759700" y="2893695"/>
            <a:ext cx="0" cy="521335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582545" y="2566670"/>
            <a:ext cx="1538605" cy="11753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>
                <a:solidFill>
                  <a:schemeClr val="accent1">
                    <a:lumMod val="50000"/>
                  </a:schemeClr>
                </a:solidFill>
                <a:sym typeface="+mn-ea"/>
              </a:rPr>
              <a:t>Hospital Network Functioning</a:t>
            </a:r>
            <a:endParaRPr lang="en-GB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B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RSFZA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2501538"/>
            <a:ext cx="4604385" cy="39128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7018" y="2131060"/>
            <a:ext cx="8609330" cy="5791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Future Healthcare Scenario via Quanta V4.0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8465" y="2867660"/>
            <a:ext cx="8383905" cy="0"/>
          </a:xfrm>
          <a:prstGeom prst="straightConnector1">
            <a:avLst/>
          </a:prstGeom>
          <a:ln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</p:spTree>
  </p:cSld>
  <p:clrMapOvr>
    <a:masterClrMapping/>
  </p:clrMapOvr>
  <p:transition spd="slow"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D:\NILESH WORKS\CEO pics\PPT_Birla Sir\FUT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213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321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pic>
        <p:nvPicPr>
          <p:cNvPr id="3" name="Content Placeholder 2" descr="businessman-say-okey_1012-17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0395" y="1096010"/>
            <a:ext cx="4665980" cy="46659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87730" y="600710"/>
            <a:ext cx="38423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600" dirty="0">
                <a:solidFill>
                  <a:schemeClr val="accent4"/>
                </a:solidFill>
                <a:effectLst/>
              </a:rPr>
              <a:t>All this is possible by implementing </a:t>
            </a:r>
            <a:r>
              <a:rPr lang="en-US" altLang="en-GB" sz="3600" b="1" dirty="0">
                <a:solidFill>
                  <a:srgbClr val="FF0000"/>
                </a:solidFill>
                <a:effectLst/>
              </a:rPr>
              <a:t>Quanta V4.0 HIS in Pocket </a:t>
            </a:r>
            <a:r>
              <a:rPr lang="en-US" altLang="en-GB" sz="3600" dirty="0">
                <a:solidFill>
                  <a:schemeClr val="accent4"/>
                </a:solidFill>
                <a:effectLst/>
              </a:rPr>
              <a:t>Healthcare system by </a:t>
            </a:r>
            <a:r>
              <a:rPr lang="en-US" altLang="en-GB" sz="360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Birlamedisoft</a:t>
            </a:r>
            <a:endParaRPr lang="en-US" altLang="en-GB" sz="3600" dirty="0">
              <a:ln w="12700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Content Placeholder 10" descr="quanta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00200" y="4724400"/>
            <a:ext cx="1666875" cy="1571625"/>
          </a:xfrm>
          <a:prstGeom prst="rect">
            <a:avLst/>
          </a:prstGeom>
        </p:spPr>
      </p:pic>
    </p:spTree>
  </p:cSld>
  <p:clrMapOvr>
    <a:masterClrMapping/>
  </p:clrMapOvr>
  <p:transition spd="slow">
    <p:blind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Dinesh Jadhav\Desktop\quanta-v4-walkthroug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4"/>
            <a:ext cx="9144000" cy="6829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182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d71aa8dcb5ed16e20d332aae99df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35" y="-5715"/>
            <a:ext cx="9247505" cy="6855460"/>
          </a:xfrm>
          <a:prstGeom prst="rect">
            <a:avLst/>
          </a:prstGeom>
        </p:spPr>
      </p:pic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1230" y="457200"/>
            <a:ext cx="790575" cy="789217"/>
          </a:xfrm>
          <a:prstGeom prst="rect">
            <a:avLst/>
          </a:prstGeom>
        </p:spPr>
      </p:pic>
      <p:pic>
        <p:nvPicPr>
          <p:cNvPr id="7" name="Picture 6" descr="white-quanta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690" y="2101850"/>
            <a:ext cx="1811655" cy="15151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660" y="1246505"/>
            <a:ext cx="5085715" cy="5791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GB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Birlamedisoft Presents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532130" y="3937000"/>
            <a:ext cx="4169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b="1" dirty="0">
                <a:solidFill>
                  <a:schemeClr val="bg1"/>
                </a:solidFill>
              </a:rPr>
              <a:t>Quanta V4.0 HIS in pocket</a:t>
            </a:r>
          </a:p>
          <a:p>
            <a:pPr algn="ctr"/>
            <a:r>
              <a:rPr lang="en-US" altLang="en-GB" dirty="0">
                <a:solidFill>
                  <a:schemeClr val="bg1"/>
                </a:solidFill>
              </a:rPr>
              <a:t>A complete hospital management software using mobile apps.</a:t>
            </a:r>
          </a:p>
          <a:p>
            <a:pPr algn="ctr"/>
            <a:r>
              <a:rPr lang="en-US" altLang="en-GB" dirty="0">
                <a:solidFill>
                  <a:schemeClr val="bg1"/>
                </a:solidFill>
              </a:rPr>
              <a:t>Mobile applications for doctors, nurses, CEO, CFO, patients, pharmacy and many more to come ….</a:t>
            </a:r>
          </a:p>
        </p:txBody>
      </p:sp>
      <p:pic>
        <p:nvPicPr>
          <p:cNvPr id="2" name="Picture 1" descr="imgpsh_fullsiz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805" y="2356485"/>
            <a:ext cx="2955925" cy="32296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D:\Ref img\Hospital Reception design\Slides\HIS in Pocket Concept.jpg">
            <a:extLst>
              <a:ext uri="{FF2B5EF4-FFF2-40B4-BE49-F238E27FC236}">
                <a16:creationId xmlns:a16="http://schemas.microsoft.com/office/drawing/2014/main" id="{77506758-3CFF-402F-9611-B54F9C17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 descr="BM-logo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8308975" y="5984240"/>
            <a:ext cx="789940" cy="78994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BirlaHospicon Work\PPT page\BirlaHospicon page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8375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4026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88900"/>
            <a:ext cx="9144000" cy="694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58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Georgia" pitchFamily="18" charset="0"/>
              </a:rPr>
              <a:t>www.birlamedisoft.com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152400" y="762000"/>
            <a:ext cx="8763000" cy="5638800"/>
            <a:chOff x="533400" y="762000"/>
            <a:chExt cx="7620000" cy="5638800"/>
          </a:xfrm>
        </p:grpSpPr>
        <p:sp>
          <p:nvSpPr>
            <p:cNvPr id="8" name="Rounded Rectangle 7"/>
            <p:cNvSpPr/>
            <p:nvPr/>
          </p:nvSpPr>
          <p:spPr>
            <a:xfrm>
              <a:off x="533400" y="762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PATIENT REGISTRATION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57400" y="7620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WARD / ROOM MANAGEMENT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657600" y="762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EMERGENCY/ CASUALTY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181600" y="762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DOCTORS WORKBENCH 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33400" y="1371600"/>
              <a:ext cx="1447800" cy="762000"/>
            </a:xfrm>
            <a:prstGeom prst="roundRect">
              <a:avLst>
                <a:gd name="adj" fmla="val 887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LABORATORY INFORMATION SYSTEM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705600" y="762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IPD PATIENT MODULE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57600" y="1371600"/>
              <a:ext cx="1447800" cy="762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OPERATION THEATER MANAGEMENT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057400" y="1371600"/>
              <a:ext cx="1524000" cy="762000"/>
            </a:xfrm>
            <a:prstGeom prst="roundRect">
              <a:avLst>
                <a:gd name="adj" fmla="val 887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RADIOLOGY INFORMATION SYSTEM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81600" y="1371600"/>
              <a:ext cx="1447800" cy="762000"/>
            </a:xfrm>
            <a:prstGeom prst="roundRect">
              <a:avLst>
                <a:gd name="adj" fmla="val 15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CERTIFICATES ISSUE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705600" y="1371600"/>
              <a:ext cx="1447800" cy="762000"/>
            </a:xfrm>
            <a:prstGeom prst="roundRect">
              <a:avLst>
                <a:gd name="adj" fmla="val 15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ROSTER MODULE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3400" y="2209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COMMUNICATION MODULE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057400" y="22098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INVENTORY &amp; FIXED ASSET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657600" y="2209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MEDICAL STORE MANAGEMENT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81600" y="2209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2060"/>
                  </a:solidFill>
                  <a:latin typeface="Georgia" pitchFamily="18" charset="0"/>
                </a:rPr>
                <a:t>WARD PHARMACY/ INVENTORY MANAGEMENT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705600" y="2209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PHYSIOTHERAPY MODULE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33400" y="2819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DIET MODULE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057400" y="28194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HOUSE KEEPING MODULE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57600" y="2819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PAY ROLL MODULE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81600" y="2819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FINANCIAL ACCOUNTING MODULE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705600" y="2819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DENTAL MODULE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33400" y="3429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BLOOD BANK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57400" y="34290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MEDICAL RESEARCH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657600" y="3429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ICD – 10 DIAGNOSIS MODULE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181600" y="3429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DONATION MODULE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705600" y="3429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BILLING MODULE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33400" y="40386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AMBULANCE MODULE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057400" y="40386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USER MANAGEMENT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657600" y="40386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ADDRESS DIRECTORY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181600" y="40386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BACKUP/ RESTORE MODULE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705600" y="40386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MIS REPORTS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33400" y="46482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EQUIPMENT MAINTENANCE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057400" y="46482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2060"/>
                  </a:solidFill>
                  <a:latin typeface="Georgia" pitchFamily="18" charset="0"/>
                </a:rPr>
                <a:t>CENTRAL STERILIZED SUPPLY DEPARTMENT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657600" y="46482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ENERGY AUDIT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81600" y="46482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COSTING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705600" y="46482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LIBRARY MANAGEMENT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33400" y="5257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BUDGETS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057400" y="52578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HELP DESK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657600" y="5257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FACILITY MANAGEMENT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181600" y="5257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WASTE MANAGEMENT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705600" y="5257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PACS &amp; TELE RADIOLOGY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533400" y="5867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KITCHEN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057400" y="58674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002060"/>
                  </a:solidFill>
                  <a:latin typeface="Georgia" pitchFamily="18" charset="0"/>
                </a:rPr>
                <a:t>EMR MODULE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007980" y="76200"/>
            <a:ext cx="68082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Georgia" pitchFamily="18" charset="0"/>
              </a:rPr>
              <a:t>Quanta HIMS V4.0 All Modules</a:t>
            </a:r>
          </a:p>
        </p:txBody>
      </p:sp>
    </p:spTree>
    <p:extLst>
      <p:ext uri="{BB962C8B-B14F-4D97-AF65-F5344CB8AC3E}">
        <p14:creationId xmlns:p14="http://schemas.microsoft.com/office/powerpoint/2010/main" val="303285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7722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381001"/>
            <a:ext cx="2819400" cy="2590800"/>
          </a:xfrm>
        </p:spPr>
        <p:txBody>
          <a:bodyPr/>
          <a:lstStyle/>
          <a:p>
            <a:endParaRPr lang="en-GB" sz="2000" b="1" dirty="0"/>
          </a:p>
          <a:p>
            <a:endParaRPr lang="en-GB" sz="2000" b="1" dirty="0"/>
          </a:p>
          <a:p>
            <a:endParaRPr lang="en-US" sz="2000" b="1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1600" dirty="0"/>
          </a:p>
          <a:p>
            <a:pPr lvl="0">
              <a:buNone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525973"/>
            <a:ext cx="2819400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Modules: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Appointment Scheduling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Outpatient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Inpatient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Consultation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/ Master Patient Index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Accident &amp; Emergency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Insurance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7000" y="609600"/>
            <a:ext cx="2514600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Housekeeping &amp; Linen Management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Billing –OP/IP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 Entry &amp; Result Reporting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Clinician’s Access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Medical Records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Notes Tracking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657600"/>
            <a:ext cx="2667000" cy="279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Modules: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Pharmacy Management with Stock Control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Dietary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Nursing Management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Ambulatory Management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Specialty Clinic Room Management</a:t>
            </a:r>
          </a:p>
        </p:txBody>
      </p:sp>
      <p:pic>
        <p:nvPicPr>
          <p:cNvPr id="77827" name="Picture 3" descr="F:\Monika Gautam\13_Images\Patient-mg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579" y="785673"/>
            <a:ext cx="3358621" cy="2514600"/>
          </a:xfrm>
          <a:prstGeom prst="rect">
            <a:avLst/>
          </a:prstGeom>
          <a:noFill/>
        </p:spPr>
      </p:pic>
      <p:cxnSp>
        <p:nvCxnSpPr>
          <p:cNvPr id="17" name="Straight Connector 16"/>
          <p:cNvCxnSpPr>
            <a:cxnSpLocks/>
          </p:cNvCxnSpPr>
          <p:nvPr/>
        </p:nvCxnSpPr>
        <p:spPr>
          <a:xfrm>
            <a:off x="1137179" y="3646329"/>
            <a:ext cx="73972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F:\Monika Gautam\13_Images\Resource-Management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589" y="3878836"/>
            <a:ext cx="3276600" cy="2453191"/>
          </a:xfrm>
          <a:prstGeom prst="rect">
            <a:avLst/>
          </a:prstGeom>
          <a:noFill/>
        </p:spPr>
      </p:pic>
      <p:pic>
        <p:nvPicPr>
          <p:cNvPr id="27" name="Picture 26" descr="BM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B5B732-93F6-4A37-ABE2-C747CF719E1E}"/>
              </a:ext>
            </a:extLst>
          </p:cNvPr>
          <p:cNvSpPr/>
          <p:nvPr/>
        </p:nvSpPr>
        <p:spPr>
          <a:xfrm>
            <a:off x="375179" y="88613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Georgia" pitchFamily="18" charset="0"/>
              </a:rPr>
              <a:t>Categorized Classification of Modules</a:t>
            </a:r>
          </a:p>
        </p:txBody>
      </p:sp>
    </p:spTree>
    <p:extLst>
      <p:ext uri="{BB962C8B-B14F-4D97-AF65-F5344CB8AC3E}">
        <p14:creationId xmlns:p14="http://schemas.microsoft.com/office/powerpoint/2010/main" val="330813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381001"/>
            <a:ext cx="2819400" cy="2590800"/>
          </a:xfrm>
        </p:spPr>
        <p:txBody>
          <a:bodyPr/>
          <a:lstStyle/>
          <a:p>
            <a:endParaRPr lang="en-GB" sz="2000" b="1" dirty="0"/>
          </a:p>
          <a:p>
            <a:endParaRPr lang="en-GB" sz="2000" b="1" dirty="0"/>
          </a:p>
          <a:p>
            <a:endParaRPr lang="en-US" sz="2000" b="1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1600" dirty="0"/>
          </a:p>
          <a:p>
            <a:pPr lvl="0">
              <a:buNone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304800"/>
            <a:ext cx="2819400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Modules: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Laboratory Information System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Radiology Information System/ Imaging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Histopathology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9400" y="304800"/>
            <a:ext cx="25146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 Theatre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Blood bank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ICCU / ICU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Electronic Medical Records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657600"/>
            <a:ext cx="2667000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Modules: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Finance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Inventory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Doctors Accounting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Budgeting and planning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Costing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&amp; Equipment management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66800" y="3429000"/>
            <a:ext cx="6781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 descr="F:\Monika Gautam\13_Images\Clinical-Management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3276600" cy="2453190"/>
          </a:xfrm>
          <a:prstGeom prst="rect">
            <a:avLst/>
          </a:prstGeom>
          <a:noFill/>
        </p:spPr>
      </p:pic>
      <p:pic>
        <p:nvPicPr>
          <p:cNvPr id="78851" name="Picture 3" descr="F:\Monika Gautam\13_Images\Financial-and-Inventory-management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657600"/>
            <a:ext cx="3505200" cy="2624344"/>
          </a:xfrm>
          <a:prstGeom prst="rect">
            <a:avLst/>
          </a:prstGeom>
          <a:noFill/>
        </p:spPr>
      </p:pic>
      <p:pic>
        <p:nvPicPr>
          <p:cNvPr id="12" name="Picture 11" descr="BM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9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381001"/>
            <a:ext cx="2819400" cy="2590800"/>
          </a:xfrm>
        </p:spPr>
        <p:txBody>
          <a:bodyPr/>
          <a:lstStyle/>
          <a:p>
            <a:endParaRPr lang="en-GB" sz="2000" b="1" dirty="0"/>
          </a:p>
          <a:p>
            <a:endParaRPr lang="en-GB" sz="2000" b="1" dirty="0"/>
          </a:p>
          <a:p>
            <a:endParaRPr lang="en-US" sz="2000" b="1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1600" dirty="0"/>
          </a:p>
          <a:p>
            <a:pPr lvl="0">
              <a:buNone/>
            </a:pP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304800"/>
            <a:ext cx="2819400" cy="279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Modules: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Materials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&amp; Procurement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Resources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Relationship Management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9400" y="630545"/>
            <a:ext cx="2514600" cy="203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Kitchen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Linen Management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House Keeping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Management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Emergency Services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657600"/>
            <a:ext cx="2667000" cy="279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86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Modules: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Administrative statistics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Mix Management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utilization reports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Clinical statistics</a:t>
            </a:r>
          </a:p>
          <a:p>
            <a:pPr lvl="0"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Support System</a:t>
            </a:r>
          </a:p>
          <a:p>
            <a:pPr>
              <a:lnSpc>
                <a:spcPts val="256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Analysis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66800" y="3429000"/>
            <a:ext cx="6781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874" name="Picture 2" descr="F:\Monika Gautam\13_Images\Management-Information-System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86199"/>
            <a:ext cx="3429000" cy="2567293"/>
          </a:xfrm>
          <a:prstGeom prst="rect">
            <a:avLst/>
          </a:prstGeom>
          <a:noFill/>
        </p:spPr>
      </p:pic>
      <p:pic>
        <p:nvPicPr>
          <p:cNvPr id="9" name="Picture 8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pic>
        <p:nvPicPr>
          <p:cNvPr id="79875" name="Picture 3" descr="F:\Monika Gautam\13_Images\Support-Service-Management-System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3647" y="533400"/>
            <a:ext cx="3358621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236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eb HIMS flow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92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psh_fullsize (16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782" y="1371600"/>
            <a:ext cx="7154545" cy="53670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4238" y="161925"/>
            <a:ext cx="625363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Quanta V4.0 is based on </a:t>
            </a:r>
          </a:p>
          <a:p>
            <a:pPr algn="ctr"/>
            <a:r>
              <a:rPr lang="en-US" altLang="en-GB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technologies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nfused-businessman-character_23-214762710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300480"/>
            <a:ext cx="4526280" cy="45262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613150" y="2150110"/>
            <a:ext cx="4666615" cy="22860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en-GB" sz="4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methodologies are we using?</a:t>
            </a:r>
          </a:p>
        </p:txBody>
      </p:sp>
    </p:spTree>
  </p:cSld>
  <p:clrMapOvr>
    <a:masterClrMapping/>
  </p:clrMapOvr>
  <p:transition spd="slow">
    <p:blinds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s-media-cache-ak0.pinimg.com/originals/3b/06/72/3b06727081f439d551ae769fb5b598a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" y="-13970"/>
            <a:ext cx="9102725" cy="68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NILESH WORKS\presention ref\Odisha Gov\Odisha PPT Slide\BMS-about-us-p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7248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</a:rPr>
              <a:t>How the Hospitals are connected by Quanta</a:t>
            </a:r>
            <a:r>
              <a:rPr lang="en-US" altLang="en-US" sz="4000" b="1" dirty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525" y="6090659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Quanta Central server at Main Hospital Building and Quanta Local Server at every Hospital  / CHC location</a:t>
            </a:r>
          </a:p>
        </p:txBody>
      </p:sp>
      <p:pic>
        <p:nvPicPr>
          <p:cNvPr id="2" name="Content Placeholder 1" descr="creative_server_design_elements_vector_586790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40480" y="1417955"/>
            <a:ext cx="1463675" cy="1617345"/>
          </a:xfrm>
          <a:prstGeom prst="rect">
            <a:avLst/>
          </a:prstGeom>
        </p:spPr>
      </p:pic>
      <p:pic>
        <p:nvPicPr>
          <p:cNvPr id="10" name="Content Placeholder 9" descr="pict--workstation-computers---vector-stencils-library.png--diagram-flowchart-example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8630" y="1417955"/>
            <a:ext cx="1685925" cy="1685925"/>
          </a:xfrm>
          <a:prstGeom prst="rect">
            <a:avLst/>
          </a:prstGeom>
        </p:spPr>
      </p:pic>
      <p:pic>
        <p:nvPicPr>
          <p:cNvPr id="11" name="Content Placeholder 9" descr="pict--workstation-computers---vector-stencils-library.png--diagram-flowchart-examp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3820160"/>
            <a:ext cx="1685925" cy="168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Content Placeholder 9" descr="pict--workstation-computers---vector-stencils-library.png--diagram-flowchart-examp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0875" y="1417955"/>
            <a:ext cx="1685925" cy="168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Content Placeholder 9" descr="pict--workstation-computers---vector-stencils-library.png--diagram-flowchart-examp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0875" y="3604895"/>
            <a:ext cx="1685925" cy="168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Content Placeholder 9" descr="pict--workstation-computers---vector-stencils-library.png--diagram-flowchart-examp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8720" y="3796665"/>
            <a:ext cx="1685925" cy="168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 Box 14"/>
          <p:cNvSpPr txBox="1"/>
          <p:nvPr/>
        </p:nvSpPr>
        <p:spPr>
          <a:xfrm>
            <a:off x="3094355" y="2907030"/>
            <a:ext cx="295656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Centralized Quanta Server          Distributed Computing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44525" y="3035300"/>
            <a:ext cx="18783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00B0F0"/>
                </a:solidFill>
              </a:rPr>
              <a:t>Quanta Local</a:t>
            </a:r>
          </a:p>
          <a:p>
            <a:r>
              <a:rPr lang="en-US" altLang="en-GB">
                <a:solidFill>
                  <a:srgbClr val="00B0F0"/>
                </a:solidFill>
              </a:rPr>
              <a:t>Server A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457200" y="5384800"/>
            <a:ext cx="18783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00B0F0"/>
                </a:solidFill>
              </a:rPr>
              <a:t>Quanta Local</a:t>
            </a:r>
          </a:p>
          <a:p>
            <a:r>
              <a:rPr lang="en-US" altLang="en-GB">
                <a:solidFill>
                  <a:srgbClr val="00B0F0"/>
                </a:solidFill>
              </a:rPr>
              <a:t>Server C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632200" y="5450840"/>
            <a:ext cx="18783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00B0F0"/>
                </a:solidFill>
              </a:rPr>
              <a:t>Quanta Local</a:t>
            </a:r>
          </a:p>
          <a:p>
            <a:r>
              <a:rPr lang="en-US" altLang="en-GB">
                <a:solidFill>
                  <a:srgbClr val="00B0F0"/>
                </a:solidFill>
              </a:rPr>
              <a:t>Server D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904990" y="5290820"/>
            <a:ext cx="18783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00B0F0"/>
                </a:solidFill>
              </a:rPr>
              <a:t>Quanta Local</a:t>
            </a:r>
          </a:p>
          <a:p>
            <a:r>
              <a:rPr lang="en-US" altLang="en-GB">
                <a:solidFill>
                  <a:srgbClr val="00B0F0"/>
                </a:solidFill>
              </a:rPr>
              <a:t>Server E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6808470" y="3035300"/>
            <a:ext cx="18783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00B0F0"/>
                </a:solidFill>
              </a:rPr>
              <a:t>Quanta Local</a:t>
            </a:r>
          </a:p>
          <a:p>
            <a:r>
              <a:rPr lang="en-US" altLang="en-GB">
                <a:solidFill>
                  <a:srgbClr val="00B0F0"/>
                </a:solidFill>
              </a:rPr>
              <a:t>Server B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218055" y="2228850"/>
            <a:ext cx="14077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178685" y="3558540"/>
            <a:ext cx="1304290" cy="753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395470" y="3584575"/>
            <a:ext cx="0" cy="626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451475" y="2213610"/>
            <a:ext cx="15906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686425" y="3454400"/>
            <a:ext cx="1172845" cy="676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D:\NILESH WORKS\LOGO\DVS-logo_PN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152400"/>
            <a:ext cx="2209801" cy="331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8998142"/>
      </p:ext>
    </p:extLst>
  </p:cSld>
  <p:clrMapOvr>
    <a:masterClrMapping/>
  </p:clrMapOvr>
  <p:transition spd="slow"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mgpsh_fullsize (13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0" y="33020"/>
            <a:ext cx="9170670" cy="683641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725" y="33020"/>
            <a:ext cx="8229600" cy="65659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b="1" dirty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Quanta Integration within Hospital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1020" y="689610"/>
            <a:ext cx="5521325" cy="518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Quanta Integration Architecture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9695" y="2122805"/>
            <a:ext cx="241109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Third party software/ clients(if any)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555" y="5048250"/>
            <a:ext cx="1891030" cy="8020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sz="1600" b="1"/>
              <a:t>With/without HL7 support,</a:t>
            </a:r>
          </a:p>
          <a:p>
            <a:pPr algn="ctr"/>
            <a:r>
              <a:rPr lang="en-US" altLang="en-GB" sz="1600" b="1"/>
              <a:t>customization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066800" y="4196080"/>
            <a:ext cx="48895" cy="85217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0790" y="1476375"/>
            <a:ext cx="161544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sz="1600" b="1">
                <a:solidFill>
                  <a:schemeClr val="accent3"/>
                </a:solidFill>
                <a:uFillTx/>
              </a:rPr>
              <a:t>HL messaging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10790" y="1799590"/>
            <a:ext cx="1615440" cy="323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sz="1600" b="1">
                <a:solidFill>
                  <a:schemeClr val="accent3"/>
                </a:solidFill>
                <a:uFillTx/>
              </a:rPr>
              <a:t>Web Services</a:t>
            </a:r>
          </a:p>
        </p:txBody>
      </p:sp>
      <p:cxnSp>
        <p:nvCxnSpPr>
          <p:cNvPr id="15" name="Straight Connector 14"/>
          <p:cNvCxnSpPr>
            <a:stCxn id="14" idx="2"/>
          </p:cNvCxnSpPr>
          <p:nvPr/>
        </p:nvCxnSpPr>
        <p:spPr>
          <a:xfrm flipH="1">
            <a:off x="3200400" y="2122805"/>
            <a:ext cx="118110" cy="100139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898650" y="3657600"/>
            <a:ext cx="539750" cy="46355"/>
          </a:xfrm>
          <a:prstGeom prst="straightConnector1">
            <a:avLst/>
          </a:prstGeom>
          <a:ln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3291205" y="2625725"/>
            <a:ext cx="181927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Communication layer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2510790" y="3790315"/>
            <a:ext cx="141033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Integration</a:t>
            </a:r>
          </a:p>
          <a:p>
            <a:r>
              <a:rPr lang="en-US" altLang="en-GB"/>
              <a:t>layer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55290" y="4833620"/>
            <a:ext cx="2536190" cy="582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sz="1600" b="1">
                <a:solidFill>
                  <a:schemeClr val="accent3"/>
                </a:solidFill>
                <a:uFillTx/>
              </a:rPr>
              <a:t>Messaging Protocols:</a:t>
            </a:r>
          </a:p>
          <a:p>
            <a:pPr algn="ctr"/>
            <a:r>
              <a:rPr lang="en-US" altLang="en-GB" sz="1600" b="1">
                <a:solidFill>
                  <a:schemeClr val="accent3"/>
                </a:solidFill>
                <a:uFillTx/>
              </a:rPr>
              <a:t>FTP,HTTP,TCP/IP,other</a:t>
            </a:r>
          </a:p>
        </p:txBody>
      </p:sp>
      <p:cxnSp>
        <p:nvCxnSpPr>
          <p:cNvPr id="21" name="Straight Connector 20"/>
          <p:cNvCxnSpPr>
            <a:stCxn id="20" idx="0"/>
          </p:cNvCxnSpPr>
          <p:nvPr/>
        </p:nvCxnSpPr>
        <p:spPr>
          <a:xfrm flipV="1">
            <a:off x="4223385" y="3886200"/>
            <a:ext cx="196215" cy="94742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70935" y="3649980"/>
            <a:ext cx="351790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942205" y="3636010"/>
            <a:ext cx="324485" cy="0"/>
          </a:xfrm>
          <a:prstGeom prst="straightConnector1">
            <a:avLst/>
          </a:prstGeom>
          <a:ln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83965" y="5660390"/>
            <a:ext cx="4132580" cy="978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sz="1600" b="1">
                <a:solidFill>
                  <a:schemeClr val="accent3"/>
                </a:solidFill>
                <a:uFillTx/>
              </a:rPr>
              <a:t>Quanta Server running on windows platform. tier architecture, SQL Server 2008/Oracle backend.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850255" y="4191000"/>
            <a:ext cx="321945" cy="14693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376035" y="2057400"/>
            <a:ext cx="862965" cy="4965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503035" y="2184400"/>
            <a:ext cx="862965" cy="4965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29400" y="4114800"/>
            <a:ext cx="609600" cy="533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324600" y="4114800"/>
            <a:ext cx="1219200" cy="1066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9"/>
          <p:cNvSpPr txBox="1"/>
          <p:nvPr/>
        </p:nvSpPr>
        <p:spPr>
          <a:xfrm>
            <a:off x="7322820" y="2933065"/>
            <a:ext cx="16687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00B0F0"/>
                </a:solidFill>
              </a:rPr>
              <a:t>Public Patient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7366000" y="3246120"/>
            <a:ext cx="16687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00B050"/>
                </a:solidFill>
              </a:rPr>
              <a:t>Web Based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5266690" y="2057400"/>
            <a:ext cx="99504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Quanta Server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7366000" y="3749040"/>
            <a:ext cx="16687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00B050"/>
                </a:solidFill>
              </a:rPr>
              <a:t>Intranet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7736205" y="5294630"/>
            <a:ext cx="16687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00B050"/>
                </a:solidFill>
              </a:rPr>
              <a:t>Client</a:t>
            </a:r>
          </a:p>
        </p:txBody>
      </p:sp>
      <p:pic>
        <p:nvPicPr>
          <p:cNvPr id="35" name="Picture 3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4205" y="5985510"/>
            <a:ext cx="790575" cy="789217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2" name="Content Placeholder 1" descr="imgpsh_fullsize (14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22860" y="5080"/>
            <a:ext cx="9149080" cy="6821170"/>
          </a:xfrm>
          <a:prstGeom prst="rect">
            <a:avLst/>
          </a:prstGeom>
        </p:spPr>
      </p:pic>
      <p:pic>
        <p:nvPicPr>
          <p:cNvPr id="7" name="Content Placeholder 6" descr="BM-logo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8243570" y="6036310"/>
            <a:ext cx="789940" cy="789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3623" y="167640"/>
            <a:ext cx="7056755" cy="518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 eaLnBrk="1" hangingPunct="1"/>
            <a:r>
              <a:rPr lang="en-US" altLang="en-US" sz="2800" b="1" dirty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  <a:sym typeface="+mn-ea"/>
              </a:rPr>
              <a:t>Access Quanta from Outside via Internet</a:t>
            </a:r>
            <a:endParaRPr lang="en-US" altLang="en-US" sz="2800" b="1" dirty="0"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Quanta EDI network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78846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600" b="1" u="sng" dirty="0">
                <a:solidFill>
                  <a:schemeClr val="tx2"/>
                </a:solidFill>
              </a:rPr>
              <a:t>Interfaces/ Inputs</a:t>
            </a:r>
          </a:p>
        </p:txBody>
      </p:sp>
      <p:pic>
        <p:nvPicPr>
          <p:cNvPr id="13" name="Picture 12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  <p:pic>
        <p:nvPicPr>
          <p:cNvPr id="10" name="Content Placeholder 9" descr="AAEAAQAAAAAAAAt8AAAAJGY0N2IyODQ5LWRhNmEtNDA5NC04MzhlLWZiMGExOWUzMzM0Y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71390" y="2551430"/>
            <a:ext cx="2781300" cy="1470660"/>
          </a:xfrm>
          <a:prstGeom prst="rect">
            <a:avLst/>
          </a:prstGeom>
        </p:spPr>
      </p:pic>
      <p:pic>
        <p:nvPicPr>
          <p:cNvPr id="11" name="Content Placeholder 10" descr="clinic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71390" y="1214755"/>
            <a:ext cx="681990" cy="681990"/>
          </a:xfrm>
          <a:prstGeom prst="rect">
            <a:avLst/>
          </a:prstGeom>
        </p:spPr>
      </p:pic>
      <p:pic>
        <p:nvPicPr>
          <p:cNvPr id="12" name="Picture 11" descr="imag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25" y="2224405"/>
            <a:ext cx="645160" cy="645160"/>
          </a:xfrm>
          <a:prstGeom prst="rect">
            <a:avLst/>
          </a:prstGeom>
        </p:spPr>
      </p:pic>
      <p:pic>
        <p:nvPicPr>
          <p:cNvPr id="16" name="Picture 15" descr="notepad_vectoric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010" y="919480"/>
            <a:ext cx="592455" cy="737235"/>
          </a:xfrm>
          <a:prstGeom prst="rect">
            <a:avLst/>
          </a:prstGeom>
        </p:spPr>
      </p:pic>
      <p:pic>
        <p:nvPicPr>
          <p:cNvPr id="17" name="Picture 16" descr="solutions icons final-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840" y="1340485"/>
            <a:ext cx="791210" cy="791210"/>
          </a:xfrm>
          <a:prstGeom prst="rect">
            <a:avLst/>
          </a:prstGeom>
        </p:spPr>
      </p:pic>
      <p:pic>
        <p:nvPicPr>
          <p:cNvPr id="18" name="Picture 17" descr="radiology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9825" y="3913505"/>
            <a:ext cx="712470" cy="694690"/>
          </a:xfrm>
          <a:prstGeom prst="rect">
            <a:avLst/>
          </a:prstGeom>
        </p:spPr>
      </p:pic>
      <p:pic>
        <p:nvPicPr>
          <p:cNvPr id="19" name="Picture 18" descr="server16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985" y="5098415"/>
            <a:ext cx="836930" cy="836930"/>
          </a:xfrm>
          <a:prstGeom prst="rect">
            <a:avLst/>
          </a:prstGeom>
        </p:spPr>
      </p:pic>
      <p:pic>
        <p:nvPicPr>
          <p:cNvPr id="20" name="Picture 19" descr="maxim-icon-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4090" y="4903470"/>
            <a:ext cx="841375" cy="841375"/>
          </a:xfrm>
          <a:prstGeom prst="rect">
            <a:avLst/>
          </a:prstGeom>
        </p:spPr>
      </p:pic>
      <p:pic>
        <p:nvPicPr>
          <p:cNvPr id="21" name="Picture 20" descr="pharmacy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2869565"/>
            <a:ext cx="600710" cy="600710"/>
          </a:xfrm>
          <a:prstGeom prst="rect">
            <a:avLst/>
          </a:prstGeom>
        </p:spPr>
      </p:pic>
      <p:pic>
        <p:nvPicPr>
          <p:cNvPr id="22" name="Picture 21" descr="medical-prescription_318-483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0965" y="4318635"/>
            <a:ext cx="584835" cy="584835"/>
          </a:xfrm>
          <a:prstGeom prst="rect">
            <a:avLst/>
          </a:prstGeom>
        </p:spPr>
      </p:pic>
      <p:pic>
        <p:nvPicPr>
          <p:cNvPr id="23" name="Content Placeholder 9" descr="AAEAAQAAAAAAAAt8AAAAJGY0N2IyODQ5LWRhNmEtNDA5NC04MzhlLWZiMGExOWUzMzM0Y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3837305"/>
            <a:ext cx="1682750" cy="88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Content Placeholder 10" descr="clinic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" y="1914525"/>
            <a:ext cx="681990" cy="681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Content Placeholder 10" descr="clinic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" y="1914525"/>
            <a:ext cx="681990" cy="681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Content Placeholder 10" descr="clinic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955" y="1914525"/>
            <a:ext cx="681990" cy="681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Picture 26" descr="imag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382895"/>
            <a:ext cx="837565" cy="837565"/>
          </a:xfrm>
          <a:prstGeom prst="rect">
            <a:avLst/>
          </a:prstGeom>
        </p:spPr>
      </p:pic>
      <p:pic>
        <p:nvPicPr>
          <p:cNvPr id="29" name="Content Placeholder 10" descr="clinic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955" y="5382895"/>
            <a:ext cx="681990" cy="681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Text Box 29"/>
          <p:cNvSpPr txBox="1"/>
          <p:nvPr/>
        </p:nvSpPr>
        <p:spPr>
          <a:xfrm>
            <a:off x="4733290" y="1975485"/>
            <a:ext cx="7581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Clinic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5839460" y="1765935"/>
            <a:ext cx="15201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e-registration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7736840" y="2131695"/>
            <a:ext cx="949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Billing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7848600" y="3510915"/>
            <a:ext cx="124777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Pharmacy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7360285" y="5017135"/>
            <a:ext cx="17360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e-prescription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5941060" y="5744845"/>
            <a:ext cx="14192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Laboratory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4364355" y="5935345"/>
            <a:ext cx="7581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HIE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2986405" y="4608195"/>
            <a:ext cx="20313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Devices &amp; PACS</a:t>
            </a:r>
          </a:p>
        </p:txBody>
      </p:sp>
      <p:sp>
        <p:nvSpPr>
          <p:cNvPr id="38" name="Text Box 37"/>
          <p:cNvSpPr txBox="1"/>
          <p:nvPr/>
        </p:nvSpPr>
        <p:spPr>
          <a:xfrm>
            <a:off x="3623310" y="2869565"/>
            <a:ext cx="11099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Hospital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229870" y="2596515"/>
            <a:ext cx="9017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0"/>
              <a:t>Speciality physician EHR</a:t>
            </a:r>
          </a:p>
        </p:txBody>
      </p:sp>
      <p:sp>
        <p:nvSpPr>
          <p:cNvPr id="44" name="Text Box 43"/>
          <p:cNvSpPr txBox="1"/>
          <p:nvPr/>
        </p:nvSpPr>
        <p:spPr>
          <a:xfrm>
            <a:off x="1184275" y="2633345"/>
            <a:ext cx="108775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0"/>
              <a:t>Health Department EHR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2324100" y="2633345"/>
            <a:ext cx="99187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0"/>
              <a:t>Community Health Center EHR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425450" y="6235065"/>
            <a:ext cx="9017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0"/>
              <a:t>Hospital EHR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2082165" y="6110605"/>
            <a:ext cx="14757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0"/>
              <a:t>Primary Care Physician EHR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73370" y="2411095"/>
            <a:ext cx="364490" cy="364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2"/>
          </p:cNvCxnSpPr>
          <p:nvPr/>
        </p:nvCxnSpPr>
        <p:spPr>
          <a:xfrm flipH="1">
            <a:off x="6553200" y="2131695"/>
            <a:ext cx="46355" cy="3829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495800" y="2667000"/>
            <a:ext cx="533400" cy="381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95800" y="3810000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105400" y="3962400"/>
            <a:ext cx="152400" cy="1219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2"/>
          </p:cNvCxnSpPr>
          <p:nvPr/>
        </p:nvCxnSpPr>
        <p:spPr>
          <a:xfrm>
            <a:off x="6162040" y="4022090"/>
            <a:ext cx="162560" cy="7785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086600" y="3962400"/>
            <a:ext cx="533400" cy="609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" idx="3"/>
          </p:cNvCxnSpPr>
          <p:nvPr/>
        </p:nvCxnSpPr>
        <p:spPr>
          <a:xfrm flipV="1">
            <a:off x="7552690" y="3200400"/>
            <a:ext cx="676910" cy="863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 flipV="1">
            <a:off x="7010400" y="2314575"/>
            <a:ext cx="726440" cy="6572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209800" y="3505200"/>
            <a:ext cx="228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371600" y="3276600"/>
            <a:ext cx="0" cy="609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9" idx="2"/>
          </p:cNvCxnSpPr>
          <p:nvPr/>
        </p:nvCxnSpPr>
        <p:spPr>
          <a:xfrm>
            <a:off x="680720" y="3236595"/>
            <a:ext cx="233680" cy="8020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209800" y="4800600"/>
            <a:ext cx="381000" cy="609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1143000" y="4724400"/>
            <a:ext cx="2286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514600" y="4724400"/>
            <a:ext cx="1810385" cy="86868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  <a:alpha val="96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62"/>
          <p:cNvSpPr txBox="1"/>
          <p:nvPr/>
        </p:nvSpPr>
        <p:spPr>
          <a:xfrm>
            <a:off x="5267008" y="3169920"/>
            <a:ext cx="1952625" cy="518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Integrated Health 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Management System</a:t>
            </a:r>
            <a:endParaRPr lang="en-US" altLang="en-US" sz="14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1371600" y="4242435"/>
            <a:ext cx="5638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HIE</a:t>
            </a:r>
            <a:endParaRPr lang="en-GB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p-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735" y="499110"/>
            <a:ext cx="4110990" cy="63861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3345" y="208915"/>
            <a:ext cx="5663565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Top Features of Quanta V4.0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84150" y="848360"/>
            <a:ext cx="54495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300990" y="1096010"/>
            <a:ext cx="4690745" cy="491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bg1"/>
                </a:solidFill>
              </a:rPr>
              <a:t>User friendly design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bg1"/>
                </a:solidFill>
              </a:rPr>
              <a:t>Highly secured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bg1"/>
                </a:solidFill>
              </a:rPr>
              <a:t>Graphical Presentation of the Data for Top Management for Analysis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bg1"/>
                </a:solidFill>
              </a:rPr>
              <a:t>Interface facility with the Smart Card Technology, Interface with the Bar Code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bg1"/>
                </a:solidFill>
              </a:rPr>
              <a:t>Comprehensive Performance Reports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bg1"/>
                </a:solidFill>
              </a:rPr>
              <a:t>Complete database Driven, modular structure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bg1"/>
                </a:solidFill>
              </a:rPr>
              <a:t>Package Supports Adaptability &amp; Scalability of Software making it more robust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bg1"/>
                </a:solidFill>
              </a:rPr>
              <a:t>Single window view to locate patient Billing, Collection, Discharge Detail, Patient Medical History, clinical notes, OT details etc.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84150" y="6235065"/>
            <a:ext cx="52381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>
                <a:solidFill>
                  <a:srgbClr val="FFC000"/>
                </a:solidFill>
              </a:rPr>
              <a:t>Operate the whole software on mobile application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29" descr="maxim-icon-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85" y="2279650"/>
            <a:ext cx="950595" cy="950595"/>
          </a:xfrm>
          <a:prstGeom prst="rect">
            <a:avLst/>
          </a:prstGeom>
        </p:spPr>
      </p:pic>
      <p:pic>
        <p:nvPicPr>
          <p:cNvPr id="32" name="Content Placeholder 31" descr="qv2-icon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70380" y="735330"/>
            <a:ext cx="949325" cy="949325"/>
          </a:xfrm>
          <a:prstGeom prst="rect">
            <a:avLst/>
          </a:prstGeom>
        </p:spPr>
      </p:pic>
      <p:pic>
        <p:nvPicPr>
          <p:cNvPr id="34" name="Picture 33" descr="radiology-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730" y="580390"/>
            <a:ext cx="949960" cy="949960"/>
          </a:xfrm>
          <a:prstGeom prst="rect">
            <a:avLst/>
          </a:prstGeom>
        </p:spPr>
      </p:pic>
      <p:pic>
        <p:nvPicPr>
          <p:cNvPr id="36" name="Picture 35" descr="inde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730" y="254635"/>
            <a:ext cx="1017905" cy="1062990"/>
          </a:xfrm>
          <a:prstGeom prst="rect">
            <a:avLst/>
          </a:prstGeom>
        </p:spPr>
      </p:pic>
      <p:pic>
        <p:nvPicPr>
          <p:cNvPr id="37" name="Picture 36" descr="clinic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840" y="1769745"/>
            <a:ext cx="1050925" cy="1050925"/>
          </a:xfrm>
          <a:prstGeom prst="rect">
            <a:avLst/>
          </a:prstGeom>
        </p:spPr>
      </p:pic>
      <p:pic>
        <p:nvPicPr>
          <p:cNvPr id="38" name="Picture 37" descr="medcol-ico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625" y="4253230"/>
            <a:ext cx="967740" cy="967740"/>
          </a:xfrm>
          <a:prstGeom prst="rect">
            <a:avLst/>
          </a:prstGeom>
        </p:spPr>
      </p:pic>
      <p:pic>
        <p:nvPicPr>
          <p:cNvPr id="39" name="Picture 38" descr="0ba250a21af0ba1cd3f2d3ea2b52039b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10" y="3903345"/>
            <a:ext cx="1192530" cy="1192530"/>
          </a:xfrm>
          <a:prstGeom prst="rect">
            <a:avLst/>
          </a:prstGeom>
        </p:spPr>
      </p:pic>
      <p:pic>
        <p:nvPicPr>
          <p:cNvPr id="40" name="Picture 39" descr="pharmacy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2040" y="4972685"/>
            <a:ext cx="1123315" cy="1123315"/>
          </a:xfrm>
          <a:prstGeom prst="rect">
            <a:avLst/>
          </a:prstGeom>
        </p:spPr>
      </p:pic>
      <p:pic>
        <p:nvPicPr>
          <p:cNvPr id="41" name="Picture 40" descr="solutions icons final-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2190" y="5135880"/>
            <a:ext cx="949325" cy="949325"/>
          </a:xfrm>
          <a:prstGeom prst="rect">
            <a:avLst/>
          </a:prstGeom>
        </p:spPr>
      </p:pic>
      <p:sp>
        <p:nvSpPr>
          <p:cNvPr id="42" name="Text Box 41"/>
          <p:cNvSpPr txBox="1"/>
          <p:nvPr/>
        </p:nvSpPr>
        <p:spPr>
          <a:xfrm>
            <a:off x="1899920" y="1606550"/>
            <a:ext cx="8432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/>
              <a:t>HIMS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3768725" y="1417320"/>
            <a:ext cx="8432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/>
              <a:t>  RIS  </a:t>
            </a:r>
          </a:p>
        </p:txBody>
      </p:sp>
      <p:sp>
        <p:nvSpPr>
          <p:cNvPr id="44" name="Text Box 43"/>
          <p:cNvSpPr txBox="1"/>
          <p:nvPr/>
        </p:nvSpPr>
        <p:spPr>
          <a:xfrm>
            <a:off x="5767070" y="1530350"/>
            <a:ext cx="8432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/>
              <a:t>PACS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7101840" y="2820670"/>
            <a:ext cx="189801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/>
              <a:t>Clinical Management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6949440" y="5396865"/>
            <a:ext cx="15055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/>
              <a:t>Specialized Modules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4875530" y="6085205"/>
            <a:ext cx="131191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/>
              <a:t>Financial Costing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2151380" y="6096000"/>
            <a:ext cx="171005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/>
              <a:t>Pharmacy Management</a:t>
            </a:r>
          </a:p>
        </p:txBody>
      </p:sp>
      <p:sp>
        <p:nvSpPr>
          <p:cNvPr id="49" name="Text Box 48"/>
          <p:cNvSpPr txBox="1"/>
          <p:nvPr/>
        </p:nvSpPr>
        <p:spPr>
          <a:xfrm>
            <a:off x="264160" y="4985385"/>
            <a:ext cx="17202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/>
              <a:t>Telemedicine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546100" y="3230245"/>
            <a:ext cx="8432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/>
              <a:t>LIMS</a:t>
            </a:r>
          </a:p>
        </p:txBody>
      </p:sp>
      <p:pic>
        <p:nvPicPr>
          <p:cNvPr id="54" name="Picture 53" descr="BM-logo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41995" y="6021705"/>
            <a:ext cx="790575" cy="789217"/>
          </a:xfrm>
          <a:prstGeom prst="rect">
            <a:avLst/>
          </a:prstGeom>
        </p:spPr>
      </p:pic>
      <p:pic>
        <p:nvPicPr>
          <p:cNvPr id="2" name="Picture 1" descr="quanta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5355" y="2355215"/>
            <a:ext cx="1666875" cy="1571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830" y="3926840"/>
            <a:ext cx="4225925" cy="5791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3200" b="1">
                <a:ln/>
                <a:solidFill>
                  <a:srgbClr val="0E75B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Healthcare Solutions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xresdefaul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890" y="-8255"/>
            <a:ext cx="9148445" cy="6864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56271" y="-8255"/>
            <a:ext cx="914844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GB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Quanta is Telemedicine Ready Solutions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E9388-3FDB-4321-B426-BB321A07CF13}"/>
              </a:ext>
            </a:extLst>
          </p:cNvPr>
          <p:cNvSpPr txBox="1"/>
          <p:nvPr/>
        </p:nvSpPr>
        <p:spPr>
          <a:xfrm>
            <a:off x="990600" y="4267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Imagine you are on Beach and suddenly you need to contact your doctor, you can connect  with your doctor using Quanta HIS system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252730" y="281940"/>
            <a:ext cx="8803640" cy="6217285"/>
            <a:chOff x="304800" y="761198"/>
            <a:chExt cx="8673465" cy="5412272"/>
          </a:xfrm>
        </p:grpSpPr>
        <p:pic>
          <p:nvPicPr>
            <p:cNvPr id="5" name="Picture 2" descr="D:\Maria\Quanta-architecture\images-Quanta-archit\icon_call_servic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3876675"/>
              <a:ext cx="666750" cy="619125"/>
            </a:xfrm>
            <a:prstGeom prst="rect">
              <a:avLst/>
            </a:prstGeom>
            <a:noFill/>
          </p:spPr>
        </p:pic>
        <p:pic>
          <p:nvPicPr>
            <p:cNvPr id="6" name="Picture 3" descr="D:\Maria\Useful images\Misc\microscope_256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768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7" name="Picture 4" descr="D:\Maria\Useful images\Misc\receptionist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449580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" name="Picture 5" descr="D:\Maria\Useful images\Misc\Satellite-ico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62400" y="1295400"/>
              <a:ext cx="838200" cy="838200"/>
            </a:xfrm>
            <a:prstGeom prst="rect">
              <a:avLst/>
            </a:prstGeom>
            <a:noFill/>
          </p:spPr>
        </p:pic>
        <p:pic>
          <p:nvPicPr>
            <p:cNvPr id="11" name="Picture 8" descr="D:\Maria\Useful images\Hospital\endosc-b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05000" y="3937635"/>
              <a:ext cx="558573" cy="492135"/>
            </a:xfrm>
            <a:prstGeom prst="rect">
              <a:avLst/>
            </a:prstGeom>
            <a:noFill/>
          </p:spPr>
        </p:pic>
        <p:pic>
          <p:nvPicPr>
            <p:cNvPr id="12" name="Picture 8" descr="D:\Maria\Useful images\Hospital\endosc-b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77000" y="4495800"/>
              <a:ext cx="558573" cy="492135"/>
            </a:xfrm>
            <a:prstGeom prst="rect">
              <a:avLst/>
            </a:prstGeom>
            <a:noFill/>
          </p:spPr>
        </p:pic>
        <p:pic>
          <p:nvPicPr>
            <p:cNvPr id="14" name="Picture 13" descr="http://www.livebeam.tv/images/satellite_dish_icon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71800" y="2514600"/>
              <a:ext cx="790575" cy="704851"/>
            </a:xfrm>
            <a:prstGeom prst="rect">
              <a:avLst/>
            </a:prstGeom>
            <a:noFill/>
          </p:spPr>
        </p:pic>
        <p:pic>
          <p:nvPicPr>
            <p:cNvPr id="15" name="Picture 15" descr="http://www.livebeam.tv/images/satellite_dish_icon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5334000" y="3276600"/>
              <a:ext cx="809625" cy="704851"/>
            </a:xfrm>
            <a:prstGeom prst="rect">
              <a:avLst/>
            </a:prstGeom>
            <a:noFill/>
          </p:spPr>
        </p:pic>
        <p:sp>
          <p:nvSpPr>
            <p:cNvPr id="16" name="Rounded Rectangle 15"/>
            <p:cNvSpPr/>
            <p:nvPr/>
          </p:nvSpPr>
          <p:spPr>
            <a:xfrm>
              <a:off x="304800" y="1066800"/>
              <a:ext cx="1828800" cy="5334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Rural/District Hospital</a:t>
              </a:r>
            </a:p>
          </p:txBody>
        </p:sp>
        <p:grpSp>
          <p:nvGrpSpPr>
            <p:cNvPr id="3" name="Group 18"/>
            <p:cNvGrpSpPr/>
            <p:nvPr/>
          </p:nvGrpSpPr>
          <p:grpSpPr>
            <a:xfrm>
              <a:off x="3657600" y="4239560"/>
              <a:ext cx="1599686" cy="1703670"/>
              <a:chOff x="3657600" y="3782360"/>
              <a:chExt cx="1599686" cy="1703670"/>
            </a:xfrm>
          </p:grpSpPr>
          <p:pic>
            <p:nvPicPr>
              <p:cNvPr id="36" name="Picture 11" descr="http://cdn1.iconfinder.com/data/icons/VISTA/medical/png/256/ambulance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657600" y="4343433"/>
                <a:ext cx="1599686" cy="1142597"/>
              </a:xfrm>
              <a:prstGeom prst="rect">
                <a:avLst/>
              </a:prstGeom>
              <a:noFill/>
            </p:spPr>
          </p:pic>
          <p:pic>
            <p:nvPicPr>
              <p:cNvPr id="37" name="Picture 13" descr="http://www.livebeam.tv/images/satellite_dish_icon1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864305" y="3782360"/>
                <a:ext cx="790575" cy="704851"/>
              </a:xfrm>
              <a:prstGeom prst="rect">
                <a:avLst/>
              </a:prstGeom>
              <a:noFill/>
            </p:spPr>
          </p:pic>
        </p:grpSp>
        <p:sp>
          <p:nvSpPr>
            <p:cNvPr id="19" name="Rounded Rectangle 18"/>
            <p:cNvSpPr/>
            <p:nvPr/>
          </p:nvSpPr>
          <p:spPr>
            <a:xfrm>
              <a:off x="6143625" y="761198"/>
              <a:ext cx="2009775" cy="686435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Specialty Hospital</a:t>
              </a:r>
            </a:p>
          </p:txBody>
        </p:sp>
        <p:cxnSp>
          <p:nvCxnSpPr>
            <p:cNvPr id="20" name="Straight Arrow Connector 19"/>
            <p:cNvCxnSpPr>
              <a:stCxn id="14" idx="0"/>
              <a:endCxn id="8" idx="1"/>
            </p:cNvCxnSpPr>
            <p:nvPr/>
          </p:nvCxnSpPr>
          <p:spPr>
            <a:xfrm rot="5400000" flipH="1" flipV="1">
              <a:off x="3264694" y="1816894"/>
              <a:ext cx="800100" cy="59531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2"/>
            </p:cNvCxnSpPr>
            <p:nvPr/>
          </p:nvCxnSpPr>
          <p:spPr>
            <a:xfrm rot="5400000">
              <a:off x="3264694" y="3150394"/>
              <a:ext cx="2133600" cy="10001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5" idx="0"/>
            </p:cNvCxnSpPr>
            <p:nvPr/>
          </p:nvCxnSpPr>
          <p:spPr>
            <a:xfrm rot="16200000" flipH="1">
              <a:off x="4660106" y="2197894"/>
              <a:ext cx="1143000" cy="101441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>
              <a:off x="342900" y="3009900"/>
              <a:ext cx="1143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3"/>
            </p:cNvCxnSpPr>
            <p:nvPr/>
          </p:nvCxnSpPr>
          <p:spPr>
            <a:xfrm flipV="1">
              <a:off x="1352550" y="4181475"/>
              <a:ext cx="476250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2" idx="0"/>
            </p:cNvCxnSpPr>
            <p:nvPr/>
          </p:nvCxnSpPr>
          <p:spPr>
            <a:xfrm>
              <a:off x="6172200" y="3962400"/>
              <a:ext cx="584200" cy="5334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" idx="3"/>
            </p:cNvCxnSpPr>
            <p:nvPr/>
          </p:nvCxnSpPr>
          <p:spPr>
            <a:xfrm flipV="1">
              <a:off x="1905000" y="4572000"/>
              <a:ext cx="15240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2057400" y="5334000"/>
              <a:ext cx="1600200" cy="38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hape 27"/>
            <p:cNvCxnSpPr/>
            <p:nvPr/>
          </p:nvCxnSpPr>
          <p:spPr>
            <a:xfrm rot="16200000">
              <a:off x="2480945" y="3309620"/>
              <a:ext cx="904875" cy="838200"/>
            </a:xfrm>
            <a:prstGeom prst="bentConnector3">
              <a:avLst>
                <a:gd name="adj1" fmla="val -1859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7086419" y="3798173"/>
              <a:ext cx="328446" cy="54504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3733800" y="914400"/>
              <a:ext cx="1066800" cy="3810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Satellite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649595" y="5104765"/>
              <a:ext cx="2403475" cy="610235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Video Conferencing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143635" y="3011805"/>
              <a:ext cx="1840230" cy="6223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Video Conferencing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543800" y="2971881"/>
              <a:ext cx="1434465" cy="1209675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Specialist</a:t>
              </a:r>
            </a:p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Consultant</a:t>
              </a:r>
            </a:p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doctor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913765" y="5562600"/>
              <a:ext cx="1524000" cy="61087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Lab report</a:t>
              </a:r>
            </a:p>
          </p:txBody>
        </p:sp>
      </p:grpSp>
      <p:pic>
        <p:nvPicPr>
          <p:cNvPr id="38" name="Picture 37" descr="BM-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pic>
        <p:nvPicPr>
          <p:cNvPr id="17" name="Content Placeholder 16" descr="clinic1"/>
          <p:cNvPicPr>
            <a:picLocks noGrp="1" noChangeAspect="1"/>
          </p:cNvPicPr>
          <p:nvPr>
            <p:ph sz="half" idx="1"/>
          </p:nvPr>
        </p:nvPicPr>
        <p:blipFill>
          <a:blip r:embed="rId10"/>
          <a:stretch>
            <a:fillRect/>
          </a:stretch>
        </p:blipFill>
        <p:spPr>
          <a:xfrm>
            <a:off x="457200" y="1534160"/>
            <a:ext cx="530860" cy="530860"/>
          </a:xfrm>
          <a:prstGeom prst="rect">
            <a:avLst/>
          </a:prstGeom>
        </p:spPr>
      </p:pic>
      <p:pic>
        <p:nvPicPr>
          <p:cNvPr id="40" name="Content Placeholder 39" descr="hand-drawn-doctor-and-patients-pack_23-2147542488"/>
          <p:cNvPicPr>
            <a:picLocks noGrp="1" noChangeAspect="1"/>
          </p:cNvPicPr>
          <p:nvPr>
            <p:ph sz="half" idx="2"/>
          </p:nvPr>
        </p:nvPicPr>
        <p:blipFill>
          <a:blip r:embed="rId11"/>
          <a:stretch>
            <a:fillRect/>
          </a:stretch>
        </p:blipFill>
        <p:spPr>
          <a:xfrm>
            <a:off x="1238250" y="1549400"/>
            <a:ext cx="878205" cy="699770"/>
          </a:xfrm>
          <a:prstGeom prst="rect">
            <a:avLst/>
          </a:prstGeom>
        </p:spPr>
      </p:pic>
      <p:sp>
        <p:nvSpPr>
          <p:cNvPr id="42" name="Text Box 41"/>
          <p:cNvSpPr txBox="1"/>
          <p:nvPr/>
        </p:nvSpPr>
        <p:spPr>
          <a:xfrm>
            <a:off x="1331595" y="2249170"/>
            <a:ext cx="15011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Doctor &amp; Patient</a:t>
            </a:r>
          </a:p>
        </p:txBody>
      </p:sp>
      <p:pic>
        <p:nvPicPr>
          <p:cNvPr id="43" name="Picture 42" descr="image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4400" y="1347470"/>
            <a:ext cx="904875" cy="904875"/>
          </a:xfrm>
          <a:prstGeom prst="rect">
            <a:avLst/>
          </a:prstGeom>
        </p:spPr>
      </p:pic>
      <p:pic>
        <p:nvPicPr>
          <p:cNvPr id="44" name="Picture 43" descr="53926108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6590" y="1284605"/>
            <a:ext cx="1564005" cy="1455420"/>
          </a:xfrm>
          <a:prstGeom prst="rect">
            <a:avLst/>
          </a:prstGeom>
        </p:spPr>
      </p:pic>
      <p:sp>
        <p:nvSpPr>
          <p:cNvPr id="45" name="Text Box 44"/>
          <p:cNvSpPr txBox="1"/>
          <p:nvPr/>
        </p:nvSpPr>
        <p:spPr>
          <a:xfrm>
            <a:off x="3130550" y="6309995"/>
            <a:ext cx="49466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                                   </a:t>
            </a:r>
            <a:r>
              <a:rPr lang="en-US" altLang="en-GB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en-GB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Telemedicine solutions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25053" y="96520"/>
            <a:ext cx="4493260" cy="701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Technology Stack</a:t>
            </a:r>
          </a:p>
        </p:txBody>
      </p:sp>
      <p:pic>
        <p:nvPicPr>
          <p:cNvPr id="7" name="Content Placeholder 6" descr="c0446226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13830" y="1125220"/>
            <a:ext cx="1683385" cy="1262380"/>
          </a:xfrm>
          <a:prstGeom prst="rect">
            <a:avLst/>
          </a:prstGeom>
        </p:spPr>
      </p:pic>
      <p:pic>
        <p:nvPicPr>
          <p:cNvPr id="2" name="Content Placeholder 1" descr="C3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0840" y="2628900"/>
            <a:ext cx="1270000" cy="1270000"/>
          </a:xfrm>
          <a:prstGeom prst="rect">
            <a:avLst/>
          </a:prstGeom>
        </p:spPr>
      </p:pic>
      <p:pic>
        <p:nvPicPr>
          <p:cNvPr id="8" name="Picture 7" descr="print-serv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20" y="4008120"/>
            <a:ext cx="1487805" cy="1262380"/>
          </a:xfrm>
          <a:prstGeom prst="rect">
            <a:avLst/>
          </a:prstGeom>
        </p:spPr>
      </p:pic>
      <p:pic>
        <p:nvPicPr>
          <p:cNvPr id="9" name="Picture 8" descr="oc-essentials-motherboar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940" y="5349875"/>
            <a:ext cx="1448435" cy="93281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86460" y="1125220"/>
            <a:ext cx="5284470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+mn-ea"/>
              </a:rPr>
              <a:t>User Interface  &amp; Client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+mn-ea"/>
              </a:rPr>
              <a:t>Web Browsers : IE, Mozilla Firefox, Google Chrome, Safari, etc.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+mn-ea"/>
              </a:rPr>
              <a:t>Operating System: Windows</a:t>
            </a:r>
            <a:endParaRPr lang="en-US" dirty="0">
              <a:solidFill>
                <a:schemeClr val="bg1"/>
              </a:solidFill>
            </a:endParaRPr>
          </a:p>
          <a:p>
            <a:endParaRPr lang="en-GB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886460" y="2588260"/>
            <a:ext cx="4108450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+mn-ea"/>
              </a:rPr>
              <a:t>Application Server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+mn-ea"/>
              </a:rPr>
              <a:t>DotNET Framework, AJAX Development Toolkit, Web Services, WCF Services, IIS  </a:t>
            </a:r>
            <a:endParaRPr lang="en-US" dirty="0">
              <a:solidFill>
                <a:schemeClr val="bg1"/>
              </a:solidFill>
            </a:endParaRPr>
          </a:p>
          <a:p>
            <a:endParaRPr lang="en-GB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86460" y="4203700"/>
            <a:ext cx="426974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+mn-ea"/>
              </a:rPr>
              <a:t>Back-End (Database Server)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+mn-ea"/>
              </a:rPr>
              <a:t>SQL Server / DB2 / Mongo DB </a:t>
            </a:r>
            <a:endParaRPr lang="en-US" dirty="0">
              <a:solidFill>
                <a:schemeClr val="bg1"/>
              </a:solidFill>
            </a:endParaRPr>
          </a:p>
          <a:p>
            <a:endParaRPr lang="en-GB" altLang="en-US" dirty="0"/>
          </a:p>
        </p:txBody>
      </p:sp>
      <p:sp>
        <p:nvSpPr>
          <p:cNvPr id="13" name="Text Box 12"/>
          <p:cNvSpPr txBox="1"/>
          <p:nvPr/>
        </p:nvSpPr>
        <p:spPr>
          <a:xfrm>
            <a:off x="886460" y="5349875"/>
            <a:ext cx="2540000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+mn-ea"/>
              </a:rPr>
              <a:t>Hardware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+mn-ea"/>
              </a:rPr>
              <a:t>Intel Platform, IBM Series</a:t>
            </a:r>
            <a:endParaRPr lang="en-GB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55345" y="2476500"/>
            <a:ext cx="7484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29945" y="3975100"/>
            <a:ext cx="7484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06145" y="5270500"/>
            <a:ext cx="7484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NILESH WORKS\presention ref\Odisha Gov\PROMOTERS-BM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0600" y="6324076"/>
            <a:ext cx="485775" cy="48494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00400" y="6553200"/>
            <a:ext cx="3200400" cy="304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www.birlamedisoft.com</a:t>
            </a:r>
          </a:p>
        </p:txBody>
      </p:sp>
    </p:spTree>
    <p:extLst>
      <p:ext uri="{BB962C8B-B14F-4D97-AF65-F5344CB8AC3E}">
        <p14:creationId xmlns:p14="http://schemas.microsoft.com/office/powerpoint/2010/main" val="41693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job-shadowing-1050x70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4817969"/>
            <a:ext cx="5135880" cy="1941195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6200" y="948055"/>
            <a:ext cx="4390390" cy="3471545"/>
          </a:xfrm>
          <a:prstGeom prst="wedgeRoundRect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itchFamily="18" charset="0"/>
                <a:sym typeface="+mn-ea"/>
              </a:rPr>
              <a:t>With Standards, our HIS is compliance with standards like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sym typeface="+mn-ea"/>
              </a:rPr>
              <a:t>ICD-10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sym typeface="+mn-ea"/>
              </a:rPr>
              <a:t>CPT4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sym typeface="+mn-ea"/>
              </a:rPr>
              <a:t>HL7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sym typeface="+mn-ea"/>
              </a:rPr>
              <a:t>ASTM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sym typeface="+mn-ea"/>
              </a:rPr>
              <a:t>HIPAA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sym typeface="+mn-ea"/>
              </a:rPr>
              <a:t>NABH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sym typeface="+mn-ea"/>
              </a:rPr>
              <a:t>CAP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sym typeface="+mn-ea"/>
              </a:rPr>
              <a:t>DICOM 3.0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724400" y="948690"/>
            <a:ext cx="4331970" cy="3394710"/>
          </a:xfrm>
          <a:prstGeom prst="wedgeRoundRect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  <a:latin typeface="Georgia" pitchFamily="18" charset="0"/>
              <a:sym typeface="+mn-ea"/>
            </a:endParaRPr>
          </a:p>
          <a:p>
            <a:pPr algn="ctr"/>
            <a:endParaRPr lang="en-US" b="1" dirty="0">
              <a:solidFill>
                <a:schemeClr val="tx2"/>
              </a:solidFill>
              <a:latin typeface="Georgia" pitchFamily="18" charset="0"/>
              <a:sym typeface="+mn-ea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Georgia" pitchFamily="18" charset="0"/>
                <a:sym typeface="+mn-ea"/>
              </a:rPr>
              <a:t>It can be interfaced with ERPs like Oracle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eorgia" pitchFamily="18" charset="0"/>
                <a:sym typeface="+mn-ea"/>
              </a:rPr>
              <a:t>SAP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eorgia" pitchFamily="18" charset="0"/>
                <a:sym typeface="+mn-ea"/>
              </a:rPr>
              <a:t>NAVision software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eorgia" pitchFamily="18" charset="0"/>
                <a:sym typeface="+mn-ea"/>
              </a:rPr>
              <a:t> SAGE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eorgia" pitchFamily="18" charset="0"/>
                <a:sym typeface="+mn-ea"/>
              </a:rPr>
              <a:t>  MS Dynamics NAV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eorgia" pitchFamily="18" charset="0"/>
                <a:sym typeface="+mn-ea"/>
              </a:rPr>
              <a:t> Tally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eorgia" pitchFamily="18" charset="0"/>
                <a:sym typeface="+mn-ea"/>
              </a:rPr>
              <a:t> and Many more</a:t>
            </a:r>
            <a:endParaRPr lang="en-US" altLang="en-US" b="1" dirty="0">
              <a:solidFill>
                <a:schemeClr val="bg1"/>
              </a:solidFill>
              <a:latin typeface="Georgia" pitchFamily="18" charset="0"/>
              <a:sym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81045" y="0"/>
            <a:ext cx="2868094" cy="70788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itchFamily="18" charset="0"/>
              </a:rPr>
              <a:t>Interfaces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572000" y="1062335"/>
            <a:ext cx="4648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itchFamily="18" charset="0"/>
                <a:sym typeface="+mn-ea"/>
              </a:rPr>
              <a:t>With Third Party products</a:t>
            </a:r>
            <a:endParaRPr lang="en-US" altLang="en-US" sz="2000" b="1" dirty="0">
              <a:solidFill>
                <a:schemeClr val="bg1"/>
              </a:solidFill>
              <a:latin typeface="Georgia" pitchFamily="18" charset="0"/>
              <a:sym typeface="+mn-ea"/>
            </a:endParaRPr>
          </a:p>
        </p:txBody>
      </p:sp>
      <p:pic>
        <p:nvPicPr>
          <p:cNvPr id="9" name="Picture 8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995" y="6068783"/>
            <a:ext cx="790575" cy="7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50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Ref img\Hospital Reception design\Slides\low size img\Medical-Instrument-Connectivit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986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3400" y="76200"/>
            <a:ext cx="7772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Interfaces with Medical Equipment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57200" y="1417955"/>
            <a:ext cx="3886200" cy="1676400"/>
          </a:xfrm>
          <a:prstGeom prst="wedgeRoundRectCallout">
            <a:avLst>
              <a:gd name="adj1" fmla="val 19683"/>
              <a:gd name="adj2" fmla="val 7161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It can be interfaced with DICOM equipment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953635" y="1083945"/>
            <a:ext cx="3657600" cy="2057400"/>
          </a:xfrm>
          <a:prstGeom prst="wedgeRoundRectCallout">
            <a:avLst>
              <a:gd name="adj1" fmla="val 24405"/>
              <a:gd name="adj2" fmla="val 6602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And also with non-DICOM equipment like pathology and imaging devices  , both </a:t>
            </a:r>
          </a:p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uni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-directional as well as bidirectional …!</a:t>
            </a:r>
          </a:p>
        </p:txBody>
      </p:sp>
      <p:pic>
        <p:nvPicPr>
          <p:cNvPr id="12" name="Content Placeholder 11" descr="1998_147306474_1140x40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400" y="3615055"/>
            <a:ext cx="4199255" cy="2593975"/>
          </a:xfrm>
          <a:prstGeom prst="rect">
            <a:avLst/>
          </a:prstGeom>
        </p:spPr>
      </p:pic>
      <p:pic>
        <p:nvPicPr>
          <p:cNvPr id="14" name="Content Placeholder 13" descr="Radiologists-connect-to-patients-and-use-technology-to-demonstrate-value-quality-624x46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2655" y="3615055"/>
            <a:ext cx="3878580" cy="2594610"/>
          </a:xfrm>
          <a:prstGeom prst="rect">
            <a:avLst/>
          </a:prstGeom>
        </p:spPr>
      </p:pic>
      <p:pic>
        <p:nvPicPr>
          <p:cNvPr id="16" name="Picture 15" descr="BM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imgpsh_fullsize (15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0795" y="-5080"/>
            <a:ext cx="9187180" cy="6831330"/>
          </a:xfrm>
          <a:prstGeom prst="rect">
            <a:avLst/>
          </a:prstGeom>
        </p:spPr>
      </p:pic>
      <p:pic>
        <p:nvPicPr>
          <p:cNvPr id="6" name="Content Placeholder 5" descr="BM-logo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8296275" y="6036310"/>
            <a:ext cx="789940" cy="7899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93445" y="267335"/>
            <a:ext cx="1800860" cy="39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Smart Phones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18150" y="81280"/>
            <a:ext cx="1800860" cy="579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Smart Card Devices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3700" y="2206625"/>
            <a:ext cx="2113915" cy="39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Bar Code Device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69380" y="3510280"/>
            <a:ext cx="2617470" cy="602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Fingerprint Authentication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19010" y="5440045"/>
            <a:ext cx="1800860" cy="39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Web Camera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3075" y="4227195"/>
            <a:ext cx="1800860" cy="39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Tablet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8135" y="6352540"/>
            <a:ext cx="1800860" cy="39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Scanner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18150" y="6352540"/>
            <a:ext cx="2491105" cy="39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Plastic Card Printer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480435" y="4316730"/>
            <a:ext cx="277876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600"/>
              <a:t>Connectivity to Gadgets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BM-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6019800"/>
            <a:ext cx="790575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www.birlamedisoft.com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" y="76200"/>
            <a:ext cx="8610600" cy="1219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Quanta – Patient Membership Actual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Card Samples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00200"/>
            <a:ext cx="7240588" cy="413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8713" y="1752600"/>
            <a:ext cx="14065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9"/>
          <p:cNvSpPr>
            <a:spLocks noChangeArrowheads="1"/>
          </p:cNvSpPr>
          <p:nvPr/>
        </p:nvSpPr>
        <p:spPr bwMode="auto">
          <a:xfrm>
            <a:off x="2590800" y="2057400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P.O.Box. 57929-0200</a:t>
            </a:r>
          </a:p>
          <a:p>
            <a:endParaRPr lang="en-US"/>
          </a:p>
          <a:p>
            <a:r>
              <a:rPr lang="en-US"/>
              <a:t>0710348522</a:t>
            </a:r>
          </a:p>
        </p:txBody>
      </p:sp>
      <p:sp>
        <p:nvSpPr>
          <p:cNvPr id="3080" name="Rectangle 10"/>
          <p:cNvSpPr>
            <a:spLocks noChangeArrowheads="1"/>
          </p:cNvSpPr>
          <p:nvPr/>
        </p:nvSpPr>
        <p:spPr bwMode="auto">
          <a:xfrm>
            <a:off x="2590800" y="1752600"/>
            <a:ext cx="34274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Kenyatta National Hospital, Kenya</a:t>
            </a:r>
            <a:endParaRPr lang="en-US"/>
          </a:p>
        </p:txBody>
      </p:sp>
      <p:sp>
        <p:nvSpPr>
          <p:cNvPr id="3081" name="Rectangle 11"/>
          <p:cNvSpPr>
            <a:spLocks noChangeArrowheads="1"/>
          </p:cNvSpPr>
          <p:nvPr/>
        </p:nvSpPr>
        <p:spPr bwMode="auto">
          <a:xfrm>
            <a:off x="1295400" y="3276600"/>
            <a:ext cx="4572000" cy="194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b="1"/>
              <a:t>Reg. No            :   150</a:t>
            </a:r>
          </a:p>
          <a:p>
            <a:pPr>
              <a:lnSpc>
                <a:spcPts val="1600"/>
              </a:lnSpc>
            </a:pPr>
            <a:endParaRPr lang="en-US" b="1"/>
          </a:p>
          <a:p>
            <a:pPr>
              <a:lnSpc>
                <a:spcPts val="1600"/>
              </a:lnSpc>
            </a:pPr>
            <a:r>
              <a:rPr lang="en-US" b="1"/>
              <a:t>Name              :   Mr. Jefferson Wambua Mule</a:t>
            </a:r>
          </a:p>
          <a:p>
            <a:pPr>
              <a:lnSpc>
                <a:spcPts val="1600"/>
              </a:lnSpc>
            </a:pPr>
            <a:endParaRPr lang="en-US" b="1"/>
          </a:p>
          <a:p>
            <a:pPr>
              <a:lnSpc>
                <a:spcPts val="1600"/>
              </a:lnSpc>
            </a:pPr>
            <a:r>
              <a:rPr lang="en-US" b="1"/>
              <a:t>Father Name :   Mr. Mule</a:t>
            </a:r>
          </a:p>
          <a:p>
            <a:pPr>
              <a:lnSpc>
                <a:spcPts val="1600"/>
              </a:lnSpc>
            </a:pPr>
            <a:endParaRPr lang="en-US" b="1"/>
          </a:p>
          <a:p>
            <a:pPr>
              <a:lnSpc>
                <a:spcPts val="1600"/>
              </a:lnSpc>
            </a:pPr>
            <a:r>
              <a:rPr lang="en-US" b="1"/>
              <a:t>Age / Sex        :   33 Years      Male  </a:t>
            </a:r>
          </a:p>
          <a:p>
            <a:pPr>
              <a:lnSpc>
                <a:spcPts val="1600"/>
              </a:lnSpc>
            </a:pPr>
            <a:endParaRPr lang="en-US" b="1"/>
          </a:p>
          <a:p>
            <a:pPr>
              <a:lnSpc>
                <a:spcPts val="1600"/>
              </a:lnSpc>
            </a:pPr>
            <a:r>
              <a:rPr lang="en-US" b="1"/>
              <a:t>Reg. Date         :  13/03/2013</a:t>
            </a:r>
          </a:p>
        </p:txBody>
      </p:sp>
      <p:pic>
        <p:nvPicPr>
          <p:cNvPr id="3082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3352800"/>
            <a:ext cx="1600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3" name="Picture 8" descr="D:\Maria\Kenyatta\For Kenyyata\bar-cod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10894" y="5086350"/>
            <a:ext cx="20574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NILESH WORKS\CEO pics\PPT_Birla Sir\patient-c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6516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3950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NILESH WORKS\saurabh\chart\atmelrfid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609600" y="304800"/>
            <a:ext cx="7772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RFID DEVICES</a:t>
            </a:r>
          </a:p>
        </p:txBody>
      </p:sp>
    </p:spTree>
    <p:extLst>
      <p:ext uri="{BB962C8B-B14F-4D97-AF65-F5344CB8AC3E}">
        <p14:creationId xmlns:p14="http://schemas.microsoft.com/office/powerpoint/2010/main" val="1457047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  <p:grpSp>
        <p:nvGrpSpPr>
          <p:cNvPr id="2" name="Group 84"/>
          <p:cNvGrpSpPr/>
          <p:nvPr/>
        </p:nvGrpSpPr>
        <p:grpSpPr>
          <a:xfrm>
            <a:off x="76200" y="685800"/>
            <a:ext cx="8921767" cy="5945188"/>
            <a:chOff x="76200" y="685800"/>
            <a:chExt cx="8921767" cy="5945188"/>
          </a:xfrm>
        </p:grpSpPr>
        <p:sp>
          <p:nvSpPr>
            <p:cNvPr id="7" name="Rounded Rectangle 6"/>
            <p:cNvSpPr/>
            <p:nvPr/>
          </p:nvSpPr>
          <p:spPr>
            <a:xfrm>
              <a:off x="609600" y="762000"/>
              <a:ext cx="990600" cy="457200"/>
            </a:xfrm>
            <a:prstGeom prst="roundRect">
              <a:avLst>
                <a:gd name="adj" fmla="val 50000"/>
              </a:avLst>
            </a:prstGeom>
            <a:solidFill>
              <a:srgbClr val="8BCA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Start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96752" y="5791200"/>
              <a:ext cx="990600" cy="457200"/>
            </a:xfrm>
            <a:prstGeom prst="roundRect">
              <a:avLst>
                <a:gd name="adj" fmla="val 50000"/>
              </a:avLst>
            </a:prstGeom>
            <a:solidFill>
              <a:srgbClr val="8BCA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End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52800" y="990600"/>
              <a:ext cx="2057400" cy="6096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Attendant enters claim details on HIMS</a:t>
              </a:r>
            </a:p>
          </p:txBody>
        </p:sp>
        <p:pic>
          <p:nvPicPr>
            <p:cNvPr id="119810" name="Picture 2" descr="D:\Maria\Useful images\icons-for lab img\person on comp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86400" y="952500"/>
              <a:ext cx="723900" cy="723900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76200" y="2667000"/>
              <a:ext cx="1981200" cy="7620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/>
                <a:t>SP attendant runs Smart Link &amp; places card on Reader</a:t>
              </a:r>
            </a:p>
          </p:txBody>
        </p:sp>
        <p:pic>
          <p:nvPicPr>
            <p:cNvPr id="119811" name="Picture 3" descr="D:\Maria\Useful images\medical-equipment\Smart_Card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03159" y="2832223"/>
              <a:ext cx="792441" cy="572744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3352800" y="4972336"/>
              <a:ext cx="2057400" cy="5334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Attendant clicks on ‘Save claims’</a:t>
              </a:r>
            </a:p>
          </p:txBody>
        </p:sp>
        <p:pic>
          <p:nvPicPr>
            <p:cNvPr id="119812" name="Picture 4" descr="D:\Maria\Useful images\Misc\Actions-document-save-ico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62600" y="5048536"/>
              <a:ext cx="304800" cy="304800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3276600" y="3886200"/>
              <a:ext cx="2057400" cy="7620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Smartlink opens the claim screen with present interim claims</a:t>
              </a:r>
            </a:p>
          </p:txBody>
        </p:sp>
        <p:pic>
          <p:nvPicPr>
            <p:cNvPr id="119813" name="Picture 5" descr="D:\Maria\Useful images\Misc\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86400" y="3962400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6629400" y="3886200"/>
              <a:ext cx="1752600" cy="5334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HIMS produces paper invoice</a:t>
              </a:r>
            </a:p>
          </p:txBody>
        </p:sp>
        <p:pic>
          <p:nvPicPr>
            <p:cNvPr id="119814" name="Picture 6" descr="D:\Maria\Useful images\Misc\invoice-icon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458200" y="3924300"/>
              <a:ext cx="419100" cy="419100"/>
            </a:xfrm>
            <a:prstGeom prst="rect">
              <a:avLst/>
            </a:prstGeom>
            <a:noFill/>
          </p:spPr>
        </p:pic>
        <p:sp>
          <p:nvSpPr>
            <p:cNvPr id="19" name="Rectangle 18"/>
            <p:cNvSpPr/>
            <p:nvPr/>
          </p:nvSpPr>
          <p:spPr>
            <a:xfrm>
              <a:off x="3352800" y="5791200"/>
              <a:ext cx="2057400" cy="5334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Claims inserted into Hospital Database</a:t>
              </a:r>
            </a:p>
          </p:txBody>
        </p:sp>
        <p:pic>
          <p:nvPicPr>
            <p:cNvPr id="119815" name="Picture 7" descr="D:\Maria\Quanta-architecture\images-Quanta-archit\electr-med-records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486400" y="5791200"/>
              <a:ext cx="457200" cy="476250"/>
            </a:xfrm>
            <a:prstGeom prst="rect">
              <a:avLst/>
            </a:prstGeom>
            <a:noFill/>
          </p:spPr>
        </p:pic>
        <p:sp>
          <p:nvSpPr>
            <p:cNvPr id="20" name="Rectangle 19"/>
            <p:cNvSpPr/>
            <p:nvPr/>
          </p:nvSpPr>
          <p:spPr>
            <a:xfrm>
              <a:off x="6629400" y="990600"/>
              <a:ext cx="1828800" cy="6096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Smartlink generates confirmation file</a:t>
              </a:r>
            </a:p>
          </p:txBody>
        </p:sp>
        <p:pic>
          <p:nvPicPr>
            <p:cNvPr id="119816" name="Picture 8" descr="D:\10.10.2010\ButtonIcon\ok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534400" y="1143000"/>
              <a:ext cx="381000" cy="381000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>
            <a:xfrm>
              <a:off x="6629400" y="2743200"/>
              <a:ext cx="1752600" cy="7620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HIMS inserts transactions into its own Database</a:t>
              </a:r>
            </a:p>
          </p:txBody>
        </p:sp>
        <p:pic>
          <p:nvPicPr>
            <p:cNvPr id="119817" name="Picture 9" descr="D:\Maria\Useful images\icons-for lab img\cpu.bmp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429625" y="2819400"/>
              <a:ext cx="485775" cy="714375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76200" y="3734435"/>
              <a:ext cx="1981200" cy="837565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/>
                <a:t>Attendant selects the pool &amp; clicks ‘Forward’ button on SL Dbase</a:t>
              </a:r>
            </a:p>
          </p:txBody>
        </p:sp>
        <p:pic>
          <p:nvPicPr>
            <p:cNvPr id="119818" name="Picture 10" descr="D:\Maria\Useful images\Misc\Payments-Icon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133601" y="3810000"/>
              <a:ext cx="609600" cy="615995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6629400" y="1905000"/>
              <a:ext cx="1752600" cy="5334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HIMS checks for confirmation file</a:t>
              </a:r>
            </a:p>
          </p:txBody>
        </p:sp>
        <p:pic>
          <p:nvPicPr>
            <p:cNvPr id="119820" name="Picture 12" descr="D:\Maria\Useful images\Misc\features-icon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447716" y="1981200"/>
              <a:ext cx="543884" cy="473911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76200" y="1676400"/>
              <a:ext cx="1981200" cy="7620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Patient walks into Hospital &amp; produces Smart Card</a:t>
              </a:r>
            </a:p>
          </p:txBody>
        </p:sp>
        <p:pic>
          <p:nvPicPr>
            <p:cNvPr id="119821" name="Picture 13" descr="D:\Maria\Useful images\Misc\smartcard2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133600" y="16002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76200" y="5715000"/>
              <a:ext cx="1981200" cy="7620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HIMS reads forwarded file &amp; populates HIMS interface</a:t>
              </a:r>
            </a:p>
          </p:txBody>
        </p:sp>
        <p:pic>
          <p:nvPicPr>
            <p:cNvPr id="119822" name="Picture 14" descr="D:\Maria\Useful images\icons-for lab img\file-reading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133600" y="5865743"/>
              <a:ext cx="533400" cy="602974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3352800" y="1905000"/>
              <a:ext cx="2057400" cy="5334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HIMS generates  hospitalclaimfile.xml</a:t>
              </a:r>
            </a:p>
          </p:txBody>
        </p:sp>
        <p:pic>
          <p:nvPicPr>
            <p:cNvPr id="119823" name="Picture 15" descr="D:\Maria\Useful images\icons-for lab img\file-generation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486400" y="1906270"/>
              <a:ext cx="611284" cy="623888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76200" y="4792640"/>
              <a:ext cx="1981200" cy="6096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Data forwarded to specified location</a:t>
              </a:r>
            </a:p>
          </p:txBody>
        </p:sp>
        <p:pic>
          <p:nvPicPr>
            <p:cNvPr id="119825" name="Picture 17" descr="D:\Maria\Useful images\icons-for lab img\file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133600" y="4868840"/>
              <a:ext cx="433388" cy="471488"/>
            </a:xfrm>
            <a:prstGeom prst="rect">
              <a:avLst/>
            </a:prstGeom>
            <a:noFill/>
          </p:spPr>
        </p:pic>
        <p:pic>
          <p:nvPicPr>
            <p:cNvPr id="119824" name="Picture 16" descr="D:\Maria\Useful images\icons-for lab img\file-forwarded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362200" y="4773590"/>
              <a:ext cx="388049" cy="400050"/>
            </a:xfrm>
            <a:prstGeom prst="rect">
              <a:avLst/>
            </a:prstGeom>
            <a:noFill/>
          </p:spPr>
        </p:pic>
        <p:sp>
          <p:nvSpPr>
            <p:cNvPr id="24" name="Rectangle 23"/>
            <p:cNvSpPr/>
            <p:nvPr/>
          </p:nvSpPr>
          <p:spPr>
            <a:xfrm>
              <a:off x="6629400" y="4751696"/>
              <a:ext cx="1752600" cy="7620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Attendant closes/minimizes Smartlink</a:t>
              </a:r>
            </a:p>
          </p:txBody>
        </p:sp>
        <p:pic>
          <p:nvPicPr>
            <p:cNvPr id="119826" name="Picture 18" descr="D:\Maria\Useful images\icons-for lab img\close-file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8458200" y="4904096"/>
              <a:ext cx="539767" cy="528638"/>
            </a:xfrm>
            <a:prstGeom prst="rect">
              <a:avLst/>
            </a:prstGeom>
            <a:noFill/>
          </p:spPr>
        </p:pic>
        <p:sp>
          <p:nvSpPr>
            <p:cNvPr id="16" name="Rectangle 15"/>
            <p:cNvSpPr/>
            <p:nvPr/>
          </p:nvSpPr>
          <p:spPr>
            <a:xfrm>
              <a:off x="3352800" y="2819400"/>
              <a:ext cx="2057400" cy="7620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Attendant goes to Smartlink &amp; selects ‘Retrieve’</a:t>
              </a:r>
            </a:p>
          </p:txBody>
        </p:sp>
        <p:pic>
          <p:nvPicPr>
            <p:cNvPr id="119827" name="Picture 19" descr="D:\Maria\Useful images\icons-for lab img\retrieve-file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562600" y="2895600"/>
              <a:ext cx="519112" cy="535858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/>
            <p:nvPr/>
          </p:nvCxnSpPr>
          <p:spPr>
            <a:xfrm rot="5400000">
              <a:off x="838994" y="1447006"/>
              <a:ext cx="4572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2"/>
              <a:endCxn id="10" idx="0"/>
            </p:cNvCxnSpPr>
            <p:nvPr/>
          </p:nvCxnSpPr>
          <p:spPr>
            <a:xfrm>
              <a:off x="1066959" y="2438559"/>
              <a:ext cx="0" cy="228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0" idx="2"/>
            </p:cNvCxnSpPr>
            <p:nvPr/>
          </p:nvCxnSpPr>
          <p:spPr>
            <a:xfrm rot="5400000">
              <a:off x="914400" y="3581400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5400000">
              <a:off x="915194" y="46474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915194" y="55618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4190206" y="17518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16" idx="0"/>
            </p:cNvCxnSpPr>
            <p:nvPr/>
          </p:nvCxnSpPr>
          <p:spPr>
            <a:xfrm rot="16200000" flipH="1">
              <a:off x="4171950" y="2609850"/>
              <a:ext cx="381000" cy="381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5400000">
              <a:off x="4191794" y="37330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rot="5400000">
              <a:off x="4190206" y="47998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rot="5400000">
              <a:off x="4191794" y="56380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rot="5400000">
              <a:off x="7392194" y="17518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>
              <a:off x="7392194" y="25900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rot="5400000">
              <a:off x="7352506" y="3694906"/>
              <a:ext cx="3810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5400000">
              <a:off x="7390605" y="45712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5400000">
              <a:off x="7315994" y="56380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02"/>
            <p:cNvGrpSpPr/>
            <p:nvPr/>
          </p:nvGrpSpPr>
          <p:grpSpPr>
            <a:xfrm>
              <a:off x="1066006" y="685800"/>
              <a:ext cx="3201988" cy="5945188"/>
              <a:chOff x="1066006" y="685800"/>
              <a:chExt cx="3201988" cy="5945188"/>
            </a:xfrm>
          </p:grpSpPr>
          <p:cxnSp>
            <p:nvCxnSpPr>
              <p:cNvPr id="88" name="Elbow Connector 87"/>
              <p:cNvCxnSpPr>
                <a:stCxn id="13" idx="2"/>
              </p:cNvCxnSpPr>
              <p:nvPr/>
            </p:nvCxnSpPr>
            <p:spPr>
              <a:xfrm rot="5400000">
                <a:off x="990600" y="6553200"/>
                <a:ext cx="152400" cy="158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1066800" y="6629400"/>
                <a:ext cx="15240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5400000" flipH="1" flipV="1">
                <a:off x="2590800" y="6248400"/>
                <a:ext cx="381000" cy="3810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5400000" flipH="1" flipV="1">
                <a:off x="190500" y="3467100"/>
                <a:ext cx="55626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2971800" y="685800"/>
                <a:ext cx="12954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rot="5400000">
                <a:off x="4114800" y="838200"/>
                <a:ext cx="304800" cy="1588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112"/>
            <p:cNvGrpSpPr/>
            <p:nvPr/>
          </p:nvGrpSpPr>
          <p:grpSpPr>
            <a:xfrm>
              <a:off x="4343400" y="685800"/>
              <a:ext cx="3278188" cy="5716588"/>
              <a:chOff x="4343400" y="685800"/>
              <a:chExt cx="3278188" cy="5716588"/>
            </a:xfrm>
          </p:grpSpPr>
          <p:cxnSp>
            <p:nvCxnSpPr>
              <p:cNvPr id="105" name="Elbow Connector 104"/>
              <p:cNvCxnSpPr/>
              <p:nvPr/>
            </p:nvCxnSpPr>
            <p:spPr>
              <a:xfrm rot="5400000">
                <a:off x="4267994" y="6323806"/>
                <a:ext cx="152400" cy="158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343400" y="6400800"/>
                <a:ext cx="14478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5791200" y="6248400"/>
                <a:ext cx="534194" cy="1524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 flipH="1" flipV="1">
                <a:off x="3544094" y="3467100"/>
                <a:ext cx="55626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6325394" y="685800"/>
                <a:ext cx="12954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rot="5400000">
                <a:off x="7468394" y="838200"/>
                <a:ext cx="304800" cy="1588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/>
            <p:cNvSpPr/>
            <p:nvPr/>
          </p:nvSpPr>
          <p:spPr>
            <a:xfrm>
              <a:off x="76200" y="2631440"/>
              <a:ext cx="1981200" cy="762000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Hospital attendant runs Smart Link &amp; places card on Reader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200" y="3698875"/>
              <a:ext cx="1981200" cy="837565"/>
            </a:xfrm>
            <a:prstGeom prst="rect">
              <a:avLst/>
            </a:prstGeom>
            <a:solidFill>
              <a:srgbClr val="4EADA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Attendant selects the pool &amp; clicks ‘Forward’ button on Database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906256" y="-7620"/>
            <a:ext cx="733085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sym typeface="+mn-ea"/>
              </a:rPr>
              <a:t>Quanta Integration for Insurance Claims Process</a:t>
            </a:r>
            <a:endParaRPr lang="en-US" altLang="en-US" sz="2400" b="1" dirty="0"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0318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exels-photo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" y="427355"/>
            <a:ext cx="9079230" cy="60572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1240000">
            <a:off x="2590165" y="2052320"/>
            <a:ext cx="3232785" cy="701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Screenshots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-q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4795" y="312420"/>
            <a:ext cx="4712335" cy="3412490"/>
          </a:xfrm>
          <a:prstGeom prst="rect">
            <a:avLst/>
          </a:prstGeom>
        </p:spPr>
      </p:pic>
      <p:pic>
        <p:nvPicPr>
          <p:cNvPr id="8" name="Content Placeholder 7" descr="2-q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81170" y="3218815"/>
            <a:ext cx="4586605" cy="3595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BirlaHospicon Work\PPT page\BirlaHospicon page 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723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6501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3-q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5430" y="259080"/>
            <a:ext cx="4441825" cy="3216910"/>
          </a:xfrm>
          <a:prstGeom prst="rect">
            <a:avLst/>
          </a:prstGeom>
        </p:spPr>
      </p:pic>
      <p:pic>
        <p:nvPicPr>
          <p:cNvPr id="7" name="Content Placeholder 6" descr="4-q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58310" y="3475990"/>
            <a:ext cx="4667885" cy="33807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5855" y="344170"/>
            <a:ext cx="6891655" cy="1188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 Screens</a:t>
            </a:r>
          </a:p>
        </p:txBody>
      </p:sp>
      <p:pic>
        <p:nvPicPr>
          <p:cNvPr id="3" name="Content Placeholder 2" descr="imgpsh_fullsize (17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925" y="2304415"/>
            <a:ext cx="67875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imgpsh_fullsize (9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6310" y="232410"/>
            <a:ext cx="2901950" cy="5399405"/>
          </a:xfrm>
          <a:prstGeom prst="rect">
            <a:avLst/>
          </a:prstGeom>
        </p:spPr>
      </p:pic>
      <p:pic>
        <p:nvPicPr>
          <p:cNvPr id="18" name="Content Placeholder 17" descr="imgpsh_fullsize (10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08955" y="155575"/>
            <a:ext cx="2880995" cy="540004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1720850" y="5957570"/>
            <a:ext cx="1373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Front Page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6362700" y="6057900"/>
            <a:ext cx="1373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Table View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psh_fullsize (7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7870" y="154940"/>
            <a:ext cx="3221990" cy="5647055"/>
          </a:xfrm>
          <a:prstGeom prst="rect">
            <a:avLst/>
          </a:prstGeom>
        </p:spPr>
      </p:pic>
      <p:pic>
        <p:nvPicPr>
          <p:cNvPr id="7" name="Content Placeholder 6" descr="imgpsh_fullsize (8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18480" y="231140"/>
            <a:ext cx="2891790" cy="55708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357630" y="5954395"/>
            <a:ext cx="26784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CEO Dashboard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6236335" y="5954395"/>
            <a:ext cx="19615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/>
              <a:t>Nurse Module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pic>
        <p:nvPicPr>
          <p:cNvPr id="2" name="Content Placeholder 1" descr="appmainback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7620" y="-1905"/>
            <a:ext cx="9142095" cy="68891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4470" y="1353599"/>
            <a:ext cx="8735060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Dept of Health, Telangana State India, 256 UPHCs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are powered by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Defense Hospital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Amanullah Khan Hospital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in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 Afghanistan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is powered by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Dept of Health, Papua New Guinea Country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are powered by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All  Branches of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Ultratech Cement Works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, In India are Powered by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All  Branches of </a:t>
            </a:r>
            <a:r>
              <a:rPr lang="en-US" sz="1600" b="1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Ambuja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 Cement Works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, In India are Powered by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All branches of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Tata Power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In India are Powered by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Bhabha Atomic Research center (BARC)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is using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Quanta HIS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Major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Govt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county Hospitals in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Kenya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are Powered by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Al </a:t>
            </a:r>
            <a:r>
              <a:rPr lang="en-US" sz="1600" b="1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Kafeel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 Super </a:t>
            </a:r>
            <a:r>
              <a:rPr lang="en-US" sz="1600" b="1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Speciality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 Hospital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, Iraq runs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Quanta HIS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sym typeface="+mn-ea"/>
              </a:rPr>
              <a:t>Bank Of Uganda, Uganda runs Quanta HIS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600" b="1" dirty="0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3276" y="31861"/>
            <a:ext cx="170688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Clients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" y="5445917"/>
            <a:ext cx="7448000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ush Script MT" panose="03060802040406070304" pitchFamily="66" charset="0"/>
                <a:sym typeface="+mn-ea"/>
              </a:rPr>
              <a:t>  </a:t>
            </a:r>
            <a:r>
              <a:rPr lang="en-US" sz="2800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ush Script MT" panose="03060802040406070304" pitchFamily="66" charset="0"/>
                <a:sym typeface="+mn-ea"/>
              </a:rPr>
              <a:t>Birlamedisoft presence in 20+ countries and growing rapidly</a:t>
            </a:r>
            <a:endParaRPr lang="en-US" altLang="en-US" sz="2800" b="1" i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ush Script MT" panose="03060802040406070304" pitchFamily="66" charset="0"/>
              <a:sym typeface="+mn-ea"/>
            </a:endParaRPr>
          </a:p>
        </p:txBody>
      </p:sp>
      <p:pic>
        <p:nvPicPr>
          <p:cNvPr id="11" name="Picture 10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7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D:\NILESH WORKS\CEO pics\PPT_Birla Sir\indian-clien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5168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067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D:\NILESH WORKS\CEO pics\PPT_Birla Sir\African-Countries-clien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869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5763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pic>
        <p:nvPicPr>
          <p:cNvPr id="2" name="Content Placeholder 1" descr="customer-appreciation-logo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7545" y="525087"/>
            <a:ext cx="7274455" cy="1837113"/>
          </a:xfrm>
          <a:prstGeom prst="rect">
            <a:avLst/>
          </a:prstGeom>
        </p:spPr>
      </p:pic>
      <p:pic>
        <p:nvPicPr>
          <p:cNvPr id="5" name="Content Placeholder 4" descr="free-people-icon-vector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19481" y="2395709"/>
            <a:ext cx="6305319" cy="441339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NILESH WORKS\presention ref\Odisha Gov\ind-map-telngana-completed-projec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1904"/>
          </a:xfrm>
          <a:prstGeom prst="rect">
            <a:avLst/>
          </a:prstGeom>
          <a:noFill/>
        </p:spPr>
      </p:pic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131" y="6096000"/>
            <a:ext cx="714244" cy="7130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NILESH WORKS\Buva Sir\NUHM PDF file\NUHM-ce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5764" y="914400"/>
            <a:ext cx="7213836" cy="56725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1"/>
          <p:cNvSpPr txBox="1"/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Georgia" pitchFamily="18" charset="0"/>
                <a:ea typeface="+mj-ea"/>
                <a:cs typeface="Times New Roman" panose="02020603050405020304" pitchFamily="18" charset="0"/>
              </a:rPr>
              <a:t>Birlamedisoft Appreciated</a:t>
            </a: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131" y="6096000"/>
            <a:ext cx="714244" cy="7130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imgpsh_fullsize (18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15" y="-635"/>
            <a:ext cx="9157335" cy="68592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84040" y="482262"/>
            <a:ext cx="742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dirty="0">
                <a:solidFill>
                  <a:schemeClr val="bg1"/>
                </a:solidFill>
                <a:latin typeface="Britannic Bold" panose="020B0903060703020204" pitchFamily="34" charset="0"/>
              </a:rPr>
              <a:t>BIRLAMEDISOFT ACHIEVEMENTS  AT  A GLANCE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40335" y="1560830"/>
            <a:ext cx="17538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200" b="1" dirty="0">
                <a:solidFill>
                  <a:schemeClr val="bg1"/>
                </a:solidFill>
                <a:latin typeface="Fira Sans Ultra" panose="020B0A03050000020004" charset="0"/>
              </a:rPr>
              <a:t>10,5000+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894205" y="1560830"/>
            <a:ext cx="17538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200" b="1" dirty="0">
                <a:solidFill>
                  <a:schemeClr val="bg1"/>
                </a:solidFill>
                <a:latin typeface="Fira Sans Ultra" panose="020B0A03050000020004" charset="0"/>
              </a:rPr>
              <a:t>25,000+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3465195" y="1560830"/>
            <a:ext cx="2173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200" b="1" dirty="0">
                <a:solidFill>
                  <a:schemeClr val="bg1"/>
                </a:solidFill>
                <a:latin typeface="Fira Sans Ultra" panose="020B0A03050000020004" charset="0"/>
              </a:rPr>
              <a:t> 5 million+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5539105" y="1560830"/>
            <a:ext cx="17538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200" b="1">
                <a:solidFill>
                  <a:schemeClr val="bg1"/>
                </a:solidFill>
                <a:latin typeface="Fira Sans Ultra" panose="020B0A03050000020004" charset="0"/>
              </a:rPr>
              <a:t>    20+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17170" y="2122805"/>
            <a:ext cx="1486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18005" y="2122805"/>
            <a:ext cx="1486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24275" y="2122805"/>
            <a:ext cx="1486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39105" y="2122805"/>
            <a:ext cx="1486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56540" y="2253615"/>
            <a:ext cx="14198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80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1927225" y="2253615"/>
            <a:ext cx="14198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800">
                <a:solidFill>
                  <a:schemeClr val="bg1"/>
                </a:solidFill>
              </a:rPr>
              <a:t>  Beds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3648075" y="1793875"/>
            <a:ext cx="158813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800">
                <a:solidFill>
                  <a:schemeClr val="bg1"/>
                </a:solidFill>
              </a:rPr>
              <a:t> Records</a:t>
            </a:r>
          </a:p>
          <a:p>
            <a:r>
              <a:rPr lang="en-US" altLang="en-GB" sz="2800">
                <a:solidFill>
                  <a:schemeClr val="bg1"/>
                </a:solidFill>
              </a:rPr>
              <a:t>handling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5421630" y="1793875"/>
            <a:ext cx="172148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800" dirty="0">
                <a:solidFill>
                  <a:schemeClr val="bg1"/>
                </a:solidFill>
              </a:rPr>
              <a:t> Countries</a:t>
            </a:r>
          </a:p>
          <a:p>
            <a:r>
              <a:rPr lang="en-US" altLang="en-GB" sz="2800" dirty="0">
                <a:solidFill>
                  <a:schemeClr val="bg1"/>
                </a:solidFill>
              </a:rPr>
              <a:t>presence</a:t>
            </a:r>
          </a:p>
        </p:txBody>
      </p:sp>
      <p:pic>
        <p:nvPicPr>
          <p:cNvPr id="36" name="Content Placeholder 35" descr="world map (1)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1195" y="3373755"/>
            <a:ext cx="5897880" cy="33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97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D:\NILESH WORKS\Roma\Client Testimnls\Mahendru Hospital co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990600"/>
            <a:ext cx="617220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1"/>
          <p:cNvSpPr txBox="1"/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Georgia" pitchFamily="18" charset="0"/>
                <a:ea typeface="+mj-ea"/>
                <a:cs typeface="Times New Roman" panose="02020603050405020304" pitchFamily="18" charset="0"/>
              </a:rPr>
              <a:t>Birlamedisoft Appreciated</a:t>
            </a:r>
          </a:p>
        </p:txBody>
      </p:sp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131" y="6096000"/>
            <a:ext cx="714244" cy="71301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131" y="6096000"/>
            <a:ext cx="714244" cy="71301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Georgia" pitchFamily="18" charset="0"/>
                <a:ea typeface="+mj-ea"/>
                <a:cs typeface="Times New Roman" panose="02020603050405020304" pitchFamily="18" charset="0"/>
              </a:rPr>
              <a:t>Birlamedisoft Appreciated</a:t>
            </a:r>
          </a:p>
        </p:txBody>
      </p:sp>
      <p:pic>
        <p:nvPicPr>
          <p:cNvPr id="91138" name="Picture 2" descr="D:\NILESH WORKS\Roma\Client Testimnls\MIMHANS Hospital , Meerut 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838200"/>
            <a:ext cx="6019800" cy="586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/>
        </p:nvSpPr>
        <p:spPr>
          <a:xfrm>
            <a:off x="457200" y="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Georgia" pitchFamily="18" charset="0"/>
                <a:ea typeface="+mj-ea"/>
                <a:cs typeface="Times New Roman" panose="02020603050405020304" pitchFamily="18" charset="0"/>
              </a:rPr>
              <a:t>Birlamedisoft Appreciated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914400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Georgia" pitchFamily="18" charset="0"/>
              </a:rPr>
              <a:t>The TATA Power Company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31646" y="533400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Hospital Management System – Quanta V4.0</a:t>
            </a:r>
          </a:p>
        </p:txBody>
      </p:sp>
      <p:pic>
        <p:nvPicPr>
          <p:cNvPr id="2" name="Content Placeholder 1" descr="The_Tata_Power_Company_Limited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280160"/>
            <a:ext cx="7772400" cy="5273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131" y="6096000"/>
            <a:ext cx="714244" cy="7130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G:\TATA pow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762000"/>
            <a:ext cx="7162800" cy="586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1"/>
          <p:cNvSpPr txBox="1"/>
          <p:nvPr/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Georgia" pitchFamily="18" charset="0"/>
                <a:ea typeface="+mj-ea"/>
                <a:cs typeface="Times New Roman" panose="02020603050405020304" pitchFamily="18" charset="0"/>
              </a:rPr>
              <a:t>Birlamedisoft Appreciated</a:t>
            </a:r>
          </a:p>
        </p:txBody>
      </p:sp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131" y="6096000"/>
            <a:ext cx="714244" cy="7130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:\Ambedkar Government Hospital, Noid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852" y="685800"/>
            <a:ext cx="7436748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1"/>
          <p:cNvSpPr txBox="1"/>
          <p:nvPr/>
        </p:nvSpPr>
        <p:spPr>
          <a:xfrm>
            <a:off x="457200" y="-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Georgia" pitchFamily="18" charset="0"/>
                <a:ea typeface="+mj-ea"/>
                <a:cs typeface="Times New Roman" panose="02020603050405020304" pitchFamily="18" charset="0"/>
              </a:rPr>
              <a:t>Birlamedisoft Appreciated</a:t>
            </a:r>
          </a:p>
        </p:txBody>
      </p:sp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131" y="6096000"/>
            <a:ext cx="714244" cy="7130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/>
        </p:nvSpPr>
        <p:spPr>
          <a:xfrm>
            <a:off x="457200" y="-76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Georgia" pitchFamily="18" charset="0"/>
                <a:ea typeface="+mj-ea"/>
                <a:cs typeface="Times New Roman" panose="02020603050405020304" pitchFamily="18" charset="0"/>
              </a:rPr>
              <a:t>Birlamedisoft Appreciated</a:t>
            </a:r>
          </a:p>
        </p:txBody>
      </p:sp>
      <p:pic>
        <p:nvPicPr>
          <p:cNvPr id="1026" name="Picture 2" descr="E:\PallaviUS\Birlamedisoft NEW WSEBITE\UPDATED WEBSITE 2015\NEW WEBSITE\images\appreciation-certtifica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03872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603449" y="914400"/>
            <a:ext cx="2129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Georgia" pitchFamily="18" charset="0"/>
              </a:rPr>
              <a:t>NDS (Afghanistan)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31646" y="533400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itchFamily="18" charset="0"/>
              </a:rPr>
              <a:t>Hospital Management System – Quanta V4.0</a:t>
            </a:r>
          </a:p>
        </p:txBody>
      </p:sp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Georgia" pitchFamily="18" charset="0"/>
              </a:rPr>
              <a:t>www.birlamedisoft.com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38036"/>
            <a:ext cx="9144000" cy="554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60960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cs typeface="Times New Roman" panose="02020603050405020304" pitchFamily="18" charset="0"/>
              </a:rPr>
              <a:t>Birlamedisoft</a:t>
            </a:r>
            <a:r>
              <a:rPr lang="en-US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US" altLang="en-US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cs typeface="Times New Roman" panose="02020603050405020304" pitchFamily="18" charset="0"/>
              </a:rPr>
              <a:t>Appreciated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625307" y="990600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PNG National Department of Health (Papua New Guinea)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1646" y="533400"/>
            <a:ext cx="47675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Hospital Management System – Quanta V4.0</a:t>
            </a:r>
          </a:p>
        </p:txBody>
      </p:sp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www.birlamedisoft.com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60960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itchFamily="18" charset="0"/>
                <a:cs typeface="Times New Roman" panose="02020603050405020304" pitchFamily="18" charset="0"/>
              </a:rPr>
              <a:t>Birlamedisoft Appreciated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8400" y="990600"/>
            <a:ext cx="4099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Georgia" pitchFamily="18" charset="0"/>
              </a:rPr>
              <a:t>Al-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Georgia" pitchFamily="18" charset="0"/>
              </a:rPr>
              <a:t>Kafeel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Georgia" pitchFamily="18" charset="0"/>
              </a:rPr>
              <a:t> Hospital, Karbala, Iraq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8458" y="533400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itchFamily="18" charset="0"/>
              </a:rPr>
              <a:t>Hospital Management System – Quanta V4.0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www.birlamedisoft.com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4876800"/>
          </a:xfrm>
          <a:prstGeom prst="rect">
            <a:avLst/>
          </a:prstGeom>
        </p:spPr>
      </p:pic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5" name="Picture 3" descr="D:\NILESH WORKS\presention ref\Odisha Gov\Odisha-PPT-contact-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455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BirlaHospicon Work\PPT page\Thank you p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3843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342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5" name="Content Placeholder 4" descr="imgpsh_fullsize (8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4765" y="1905"/>
            <a:ext cx="9227185" cy="68656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6525" y="773430"/>
            <a:ext cx="899541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chemeClr val="tx1"/>
                </a:solidFill>
                <a:latin typeface="+mj-lt"/>
                <a:sym typeface="+mn-ea"/>
              </a:rPr>
              <a:t>Vision:</a:t>
            </a:r>
            <a:r>
              <a:rPr lang="en-US" altLang="en-US" dirty="0">
                <a:latin typeface="+mj-lt"/>
                <a:sym typeface="+mn-ea"/>
              </a:rPr>
              <a:t> 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To make Software that is usable, comprehensible and affordable to the most </a:t>
            </a:r>
          </a:p>
          <a:p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ordinary healthcare professional, running a small to big practice anywhere in the World.</a:t>
            </a:r>
          </a:p>
          <a:p>
            <a:endParaRPr lang="en-US" altLang="en-US" dirty="0">
              <a:solidFill>
                <a:schemeClr val="bg2">
                  <a:lumMod val="7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36525" y="1756410"/>
            <a:ext cx="88544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chemeClr val="tx1"/>
                </a:solidFill>
                <a:latin typeface="+mj-lt"/>
                <a:sym typeface="+mn-ea"/>
              </a:rPr>
              <a:t>Mission:</a:t>
            </a:r>
            <a:r>
              <a:rPr lang="en-US" altLang="en-US" b="1" dirty="0">
                <a:solidFill>
                  <a:srgbClr val="0033CC"/>
                </a:solidFill>
                <a:latin typeface="+mj-lt"/>
                <a:sym typeface="+mn-ea"/>
              </a:rPr>
              <a:t> 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To make </a:t>
            </a:r>
            <a:r>
              <a:rPr lang="en-US" altLang="en-US" b="1" dirty="0">
                <a:solidFill>
                  <a:srgbClr val="0070C0"/>
                </a:solidFill>
                <a:latin typeface="+mj-lt"/>
                <a:sym typeface="+mn-ea"/>
              </a:rPr>
              <a:t>Birlamedisoft</a:t>
            </a:r>
            <a:r>
              <a:rPr lang="en-US" altLang="en-US" dirty="0">
                <a:solidFill>
                  <a:srgbClr val="0070C0"/>
                </a:solidFill>
                <a:latin typeface="+mj-lt"/>
                <a:sym typeface="+mn-ea"/>
              </a:rPr>
              <a:t> 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a ubiquitous Healthcare software brand that is synonymous with the best in </a:t>
            </a:r>
            <a:r>
              <a:rPr lang="en-US" altLang="en-US" b="1" dirty="0">
                <a:solidFill>
                  <a:srgbClr val="0070C0"/>
                </a:solidFill>
                <a:latin typeface="+mj-lt"/>
                <a:sym typeface="+mn-ea"/>
              </a:rPr>
              <a:t>Quality 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and the most </a:t>
            </a:r>
            <a:r>
              <a:rPr lang="en-US" altLang="en-US" b="1" dirty="0">
                <a:solidFill>
                  <a:srgbClr val="0070C0"/>
                </a:solidFill>
                <a:latin typeface="+mj-lt"/>
                <a:sym typeface="+mn-ea"/>
              </a:rPr>
              <a:t>Useful 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of Healthcare software programs</a:t>
            </a:r>
            <a:endParaRPr lang="en-US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sym typeface="+mn-ea"/>
            </a:endParaRPr>
          </a:p>
          <a:p>
            <a:endParaRPr lang="en-GB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36525" y="3058795"/>
            <a:ext cx="872553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chemeClr val="tx1"/>
                </a:solidFill>
                <a:latin typeface="+mj-lt"/>
                <a:sym typeface="+mn-ea"/>
              </a:rPr>
              <a:t>Clients:</a:t>
            </a:r>
            <a:r>
              <a:rPr lang="en-US" altLang="en-US" b="1" dirty="0">
                <a:solidFill>
                  <a:srgbClr val="0033CC"/>
                </a:solidFill>
                <a:latin typeface="+mj-lt"/>
                <a:sym typeface="+mn-ea"/>
              </a:rPr>
              <a:t> </a:t>
            </a:r>
            <a:r>
              <a:rPr lang="en-US" altLang="en-US" dirty="0">
                <a:latin typeface="+mj-lt"/>
                <a:sym typeface="+mn-ea"/>
              </a:rPr>
              <a:t>More than </a:t>
            </a:r>
            <a:r>
              <a:rPr lang="en-US" altLang="en-US" b="1" dirty="0">
                <a:solidFill>
                  <a:srgbClr val="0070C0"/>
                </a:solidFill>
                <a:latin typeface="+mj-lt"/>
                <a:sym typeface="+mn-ea"/>
              </a:rPr>
              <a:t>10500+</a:t>
            </a:r>
            <a:r>
              <a:rPr lang="en-US" altLang="en-US" dirty="0">
                <a:latin typeface="+mj-lt"/>
                <a:sym typeface="+mn-ea"/>
              </a:rPr>
              <a:t> small to big satisfied clients spread across India and Abroad.</a:t>
            </a:r>
            <a:endParaRPr lang="en-GB" alt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161290" y="3698875"/>
            <a:ext cx="8675370" cy="187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en-US" b="1" dirty="0">
                <a:solidFill>
                  <a:schemeClr val="tx1"/>
                </a:solidFill>
                <a:latin typeface="+mj-lt"/>
                <a:sym typeface="+mn-ea"/>
              </a:rPr>
              <a:t>Experience:</a:t>
            </a:r>
            <a:r>
              <a:rPr lang="en-US" altLang="en-US" b="1" dirty="0">
                <a:solidFill>
                  <a:srgbClr val="00B0F0"/>
                </a:solidFill>
                <a:latin typeface="+mj-lt"/>
                <a:sym typeface="+mn-ea"/>
              </a:rPr>
              <a:t> </a:t>
            </a:r>
            <a:r>
              <a:rPr lang="en-US" altLang="en-US" dirty="0">
                <a:latin typeface="+mj-lt"/>
                <a:sym typeface="+mn-ea"/>
              </a:rPr>
              <a:t>More than 18</a:t>
            </a:r>
            <a:r>
              <a:rPr lang="en-US" altLang="en-US" dirty="0">
                <a:solidFill>
                  <a:srgbClr val="0070C0"/>
                </a:solidFill>
                <a:latin typeface="+mj-lt"/>
                <a:sym typeface="+mn-ea"/>
              </a:rPr>
              <a:t>+ years</a:t>
            </a:r>
            <a:r>
              <a:rPr lang="en-US" altLang="en-US" dirty="0">
                <a:latin typeface="+mj-lt"/>
                <a:sym typeface="+mn-ea"/>
              </a:rPr>
              <a:t> of Rigorous Healthcare Software development, Healthcare Consulting, Constant Market research, and Inputs from Healthcare professionals and experts.</a:t>
            </a:r>
            <a:endParaRPr lang="en-US" altLang="en-US" dirty="0">
              <a:latin typeface="+mj-lt"/>
            </a:endParaRPr>
          </a:p>
          <a:p>
            <a:pPr algn="just" eaLnBrk="1" hangingPunct="1"/>
            <a:endParaRPr lang="en-US" altLang="en-US" i="1" dirty="0">
              <a:latin typeface="+mj-lt"/>
            </a:endParaRPr>
          </a:p>
          <a:p>
            <a:endParaRPr lang="en-GB" altLang="en-US" dirty="0"/>
          </a:p>
        </p:txBody>
      </p:sp>
      <p:pic>
        <p:nvPicPr>
          <p:cNvPr id="12" name="Content Placeholder 11" descr="BM-logo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8341995" y="5991860"/>
            <a:ext cx="789940" cy="789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NILESH WORKS\presention ref\Odisha Gov\Odisha PPT Slide\people-behind-BM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8200" y="6171938"/>
            <a:ext cx="638175" cy="63707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00400" y="6553200"/>
            <a:ext cx="3200400" cy="304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www.birlamedisoft.com</a:t>
            </a:r>
          </a:p>
        </p:txBody>
      </p:sp>
    </p:spTree>
    <p:extLst>
      <p:ext uri="{BB962C8B-B14F-4D97-AF65-F5344CB8AC3E}">
        <p14:creationId xmlns:p14="http://schemas.microsoft.com/office/powerpoint/2010/main" val="284284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mgpsh_fullsize (10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" y="8255"/>
            <a:ext cx="9098280" cy="6781165"/>
          </a:xfrm>
          <a:prstGeom prst="rect">
            <a:avLst/>
          </a:prstGeom>
        </p:spPr>
      </p:pic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6395" y="2268855"/>
            <a:ext cx="1060450" cy="10591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272790" y="3328035"/>
            <a:ext cx="2872740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Birlamedisoft's </a:t>
            </a:r>
          </a:p>
          <a:p>
            <a:pPr algn="ctr"/>
            <a:r>
              <a:rPr lang="en-US" altLang="en-GB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healthcare          solutions for: </a:t>
            </a:r>
          </a:p>
        </p:txBody>
      </p:sp>
    </p:spTree>
  </p:cSld>
  <p:clrMapOvr>
    <a:masterClrMapping/>
  </p:clrMapOvr>
  <p:transition spd="slow">
    <p:checker/>
  </p:transition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1441</Words>
  <Application>Microsoft Office PowerPoint</Application>
  <PresentationFormat>On-screen Show (4:3)</PresentationFormat>
  <Paragraphs>371</Paragraphs>
  <Slides>69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Britannic Bold</vt:lpstr>
      <vt:lpstr>Brush Script MT</vt:lpstr>
      <vt:lpstr>Calibri</vt:lpstr>
      <vt:lpstr>Fira Sans Ultra</vt:lpstr>
      <vt:lpstr>Georgia</vt:lpstr>
      <vt:lpstr>Wingdings</vt:lpstr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Birlamedisoft Medical Product Range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the Hospitals are connected by Quanta </vt:lpstr>
      <vt:lpstr>Quanta Integration within Hospital</vt:lpstr>
      <vt:lpstr>PowerPoint Presentation</vt:lpstr>
      <vt:lpstr>PowerPoint Presentation</vt:lpstr>
      <vt:lpstr>Interfaces/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Birlamedisoft Appreciated</vt:lpstr>
      <vt:lpstr>Birlamedisoft Appreciated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Dell240</dc:creator>
  <cp:lastModifiedBy>Shrinivas Birla</cp:lastModifiedBy>
  <cp:revision>349</cp:revision>
  <dcterms:created xsi:type="dcterms:W3CDTF">2013-05-03T11:01:00Z</dcterms:created>
  <dcterms:modified xsi:type="dcterms:W3CDTF">2020-08-13T17:37:45Z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2057-10.2.0.5871</vt:lpwstr>
  </property>
</Properties>
</file>